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5"/>
  </p:notesMasterIdLst>
  <p:sldIdLst>
    <p:sldId id="437" r:id="rId5"/>
    <p:sldId id="613" r:id="rId6"/>
    <p:sldId id="681" r:id="rId7"/>
    <p:sldId id="682" r:id="rId8"/>
    <p:sldId id="683" r:id="rId9"/>
    <p:sldId id="684" r:id="rId10"/>
    <p:sldId id="685" r:id="rId11"/>
    <p:sldId id="485" r:id="rId12"/>
    <p:sldId id="614" r:id="rId13"/>
    <p:sldId id="612" r:id="rId14"/>
    <p:sldId id="487" r:id="rId15"/>
    <p:sldId id="615" r:id="rId16"/>
    <p:sldId id="634" r:id="rId17"/>
    <p:sldId id="635" r:id="rId18"/>
    <p:sldId id="636" r:id="rId19"/>
    <p:sldId id="638" r:id="rId20"/>
    <p:sldId id="644" r:id="rId21"/>
    <p:sldId id="637" r:id="rId22"/>
    <p:sldId id="639" r:id="rId23"/>
    <p:sldId id="645" r:id="rId24"/>
    <p:sldId id="641" r:id="rId25"/>
    <p:sldId id="642" r:id="rId26"/>
    <p:sldId id="643" r:id="rId27"/>
    <p:sldId id="646" r:id="rId28"/>
    <p:sldId id="543" r:id="rId29"/>
    <p:sldId id="650" r:id="rId30"/>
    <p:sldId id="652" r:id="rId31"/>
    <p:sldId id="651" r:id="rId32"/>
    <p:sldId id="647" r:id="rId33"/>
    <p:sldId id="655" r:id="rId34"/>
    <p:sldId id="609" r:id="rId35"/>
    <p:sldId id="617" r:id="rId36"/>
    <p:sldId id="620" r:id="rId37"/>
    <p:sldId id="621" r:id="rId38"/>
    <p:sldId id="416" r:id="rId39"/>
    <p:sldId id="625" r:id="rId40"/>
    <p:sldId id="319" r:id="rId41"/>
    <p:sldId id="624" r:id="rId42"/>
    <p:sldId id="623" r:id="rId43"/>
    <p:sldId id="622" r:id="rId44"/>
    <p:sldId id="654" r:id="rId45"/>
    <p:sldId id="656" r:id="rId46"/>
    <p:sldId id="657" r:id="rId47"/>
    <p:sldId id="658" r:id="rId48"/>
    <p:sldId id="660" r:id="rId49"/>
    <p:sldId id="659" r:id="rId50"/>
    <p:sldId id="582" r:id="rId51"/>
    <p:sldId id="586" r:id="rId52"/>
    <p:sldId id="583" r:id="rId53"/>
    <p:sldId id="587" r:id="rId54"/>
    <p:sldId id="585" r:id="rId55"/>
    <p:sldId id="588" r:id="rId56"/>
    <p:sldId id="589" r:id="rId57"/>
    <p:sldId id="590" r:id="rId58"/>
    <p:sldId id="567" r:id="rId59"/>
    <p:sldId id="661" r:id="rId60"/>
    <p:sldId id="662" r:id="rId61"/>
    <p:sldId id="663" r:id="rId62"/>
    <p:sldId id="505" r:id="rId63"/>
    <p:sldId id="551" r:id="rId64"/>
    <p:sldId id="553" r:id="rId65"/>
    <p:sldId id="552" r:id="rId66"/>
    <p:sldId id="509" r:id="rId67"/>
    <p:sldId id="507" r:id="rId68"/>
    <p:sldId id="554" r:id="rId69"/>
    <p:sldId id="665" r:id="rId70"/>
    <p:sldId id="664" r:id="rId71"/>
    <p:sldId id="666" r:id="rId72"/>
    <p:sldId id="673" r:id="rId73"/>
    <p:sldId id="674" r:id="rId74"/>
    <p:sldId id="675" r:id="rId75"/>
    <p:sldId id="555" r:id="rId76"/>
    <p:sldId id="510" r:id="rId77"/>
    <p:sldId id="556" r:id="rId78"/>
    <p:sldId id="557" r:id="rId79"/>
    <p:sldId id="558" r:id="rId80"/>
    <p:sldId id="667" r:id="rId81"/>
    <p:sldId id="669" r:id="rId82"/>
    <p:sldId id="670" r:id="rId83"/>
    <p:sldId id="671" r:id="rId84"/>
    <p:sldId id="672" r:id="rId85"/>
    <p:sldId id="346" r:id="rId86"/>
    <p:sldId id="626" r:id="rId87"/>
    <p:sldId id="367" r:id="rId88"/>
    <p:sldId id="627" r:id="rId89"/>
    <p:sldId id="629" r:id="rId90"/>
    <p:sldId id="630" r:id="rId91"/>
    <p:sldId id="631" r:id="rId92"/>
    <p:sldId id="680" r:id="rId93"/>
    <p:sldId id="679" r:id="rId94"/>
    <p:sldId id="677" r:id="rId95"/>
    <p:sldId id="678" r:id="rId96"/>
    <p:sldId id="269" r:id="rId97"/>
    <p:sldId id="414" r:id="rId98"/>
    <p:sldId id="262" r:id="rId99"/>
    <p:sldId id="497" r:id="rId100"/>
    <p:sldId id="467" r:id="rId101"/>
    <p:sldId id="466" r:id="rId102"/>
    <p:sldId id="512" r:id="rId103"/>
    <p:sldId id="513" r:id="rId104"/>
    <p:sldId id="443" r:id="rId105"/>
    <p:sldId id="433" r:id="rId106"/>
    <p:sldId id="560" r:id="rId107"/>
    <p:sldId id="561" r:id="rId108"/>
    <p:sldId id="562" r:id="rId109"/>
    <p:sldId id="563" r:id="rId110"/>
    <p:sldId id="575" r:id="rId111"/>
    <p:sldId id="576" r:id="rId112"/>
    <p:sldId id="565" r:id="rId113"/>
    <p:sldId id="577" r:id="rId114"/>
    <p:sldId id="564" r:id="rId115"/>
    <p:sldId id="573" r:id="rId116"/>
    <p:sldId id="572" r:id="rId117"/>
    <p:sldId id="570" r:id="rId118"/>
    <p:sldId id="571" r:id="rId119"/>
    <p:sldId id="574" r:id="rId120"/>
    <p:sldId id="578" r:id="rId121"/>
    <p:sldId id="579" r:id="rId122"/>
    <p:sldId id="581" r:id="rId123"/>
    <p:sldId id="580"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E1FF"/>
    <a:srgbClr val="FF0000"/>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51" autoAdjust="0"/>
    <p:restoredTop sz="78081" autoAdjust="0"/>
  </p:normalViewPr>
  <p:slideViewPr>
    <p:cSldViewPr snapToGrid="0">
      <p:cViewPr varScale="1">
        <p:scale>
          <a:sx n="84" d="100"/>
          <a:sy n="84" d="100"/>
        </p:scale>
        <p:origin x="10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diagrams/_rels/data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DDD44-86A8-4C23-AF24-53B4196A39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A0FB63-A474-4DEF-B54A-4EC04B884C30}">
      <dgm:prSet/>
      <dgm:spPr/>
      <dgm:t>
        <a:bodyPr/>
        <a:lstStyle/>
        <a:p>
          <a:r>
            <a:rPr lang="en-US"/>
            <a:t>Setting Design</a:t>
          </a:r>
        </a:p>
      </dgm:t>
    </dgm:pt>
    <dgm:pt modelId="{213FB869-1E75-433D-8952-B0FDDB76AB03}" type="parTrans" cxnId="{6C5AE69E-ECBA-4504-A0DD-F8E605004C70}">
      <dgm:prSet/>
      <dgm:spPr/>
      <dgm:t>
        <a:bodyPr/>
        <a:lstStyle/>
        <a:p>
          <a:endParaRPr lang="en-US"/>
        </a:p>
      </dgm:t>
    </dgm:pt>
    <dgm:pt modelId="{E9DA8FCE-14B0-4488-8990-55D67B267E9C}" type="sibTrans" cxnId="{6C5AE69E-ECBA-4504-A0DD-F8E605004C70}">
      <dgm:prSet/>
      <dgm:spPr/>
      <dgm:t>
        <a:bodyPr/>
        <a:lstStyle/>
        <a:p>
          <a:endParaRPr lang="en-US"/>
        </a:p>
      </dgm:t>
    </dgm:pt>
    <dgm:pt modelId="{DCE1DAF8-72C5-4CBB-850C-3A4CA4099C75}">
      <dgm:prSet/>
      <dgm:spPr/>
      <dgm:t>
        <a:bodyPr/>
        <a:lstStyle/>
        <a:p>
          <a:r>
            <a:rPr lang="en-US"/>
            <a:t>Labels made by creators</a:t>
          </a:r>
        </a:p>
      </dgm:t>
    </dgm:pt>
    <dgm:pt modelId="{241DCD6E-58C4-4251-A894-E351DE699342}" type="parTrans" cxnId="{4F909A47-F725-4E92-8488-521F2493C39E}">
      <dgm:prSet/>
      <dgm:spPr/>
      <dgm:t>
        <a:bodyPr/>
        <a:lstStyle/>
        <a:p>
          <a:endParaRPr lang="en-US"/>
        </a:p>
      </dgm:t>
    </dgm:pt>
    <dgm:pt modelId="{7A5B2FD0-5A5D-4541-A0BB-845DDD6A01DA}" type="sibTrans" cxnId="{4F909A47-F725-4E92-8488-521F2493C39E}">
      <dgm:prSet/>
      <dgm:spPr/>
      <dgm:t>
        <a:bodyPr/>
        <a:lstStyle/>
        <a:p>
          <a:endParaRPr lang="en-US"/>
        </a:p>
      </dgm:t>
    </dgm:pt>
    <dgm:pt modelId="{773C919B-168F-403D-AD35-F90BA797A979}">
      <dgm:prSet/>
      <dgm:spPr/>
      <dgm:t>
        <a:bodyPr/>
        <a:lstStyle/>
        <a:p>
          <a:r>
            <a:rPr lang="en-US"/>
            <a:t>Number of relevant events</a:t>
          </a:r>
        </a:p>
      </dgm:t>
    </dgm:pt>
    <dgm:pt modelId="{79FBD8AC-4007-453F-8F05-3A7BFD36D774}" type="parTrans" cxnId="{E60026A6-5308-437D-97DB-39D8837A0132}">
      <dgm:prSet/>
      <dgm:spPr/>
      <dgm:t>
        <a:bodyPr/>
        <a:lstStyle/>
        <a:p>
          <a:endParaRPr lang="en-US"/>
        </a:p>
      </dgm:t>
    </dgm:pt>
    <dgm:pt modelId="{0A5D0852-2BBC-4188-8AE4-AD791064AF7E}" type="sibTrans" cxnId="{E60026A6-5308-437D-97DB-39D8837A0132}">
      <dgm:prSet/>
      <dgm:spPr/>
      <dgm:t>
        <a:bodyPr/>
        <a:lstStyle/>
        <a:p>
          <a:endParaRPr lang="en-US"/>
        </a:p>
      </dgm:t>
    </dgm:pt>
    <dgm:pt modelId="{1BD03BAB-C955-4DB8-9A5E-3FE3771D4B29}">
      <dgm:prSet/>
      <dgm:spPr/>
      <dgm:t>
        <a:bodyPr/>
        <a:lstStyle/>
        <a:p>
          <a:r>
            <a:rPr lang="en-US"/>
            <a:t>Self-Report</a:t>
          </a:r>
        </a:p>
      </dgm:t>
    </dgm:pt>
    <dgm:pt modelId="{D0F73642-D3D5-4627-B861-9FCD92F9ED92}" type="parTrans" cxnId="{1D5030FF-22AA-4DA8-81E6-64E7D7D2B18D}">
      <dgm:prSet/>
      <dgm:spPr/>
      <dgm:t>
        <a:bodyPr/>
        <a:lstStyle/>
        <a:p>
          <a:endParaRPr lang="en-US"/>
        </a:p>
      </dgm:t>
    </dgm:pt>
    <dgm:pt modelId="{E288B7B4-4F8F-4386-AD5F-E25CEFC2828F}" type="sibTrans" cxnId="{1D5030FF-22AA-4DA8-81E6-64E7D7D2B18D}">
      <dgm:prSet/>
      <dgm:spPr/>
      <dgm:t>
        <a:bodyPr/>
        <a:lstStyle/>
        <a:p>
          <a:endParaRPr lang="en-US"/>
        </a:p>
      </dgm:t>
    </dgm:pt>
    <dgm:pt modelId="{3688B47E-416B-4E52-B496-4EE979F93B40}">
      <dgm:prSet/>
      <dgm:spPr/>
      <dgm:t>
        <a:bodyPr/>
        <a:lstStyle/>
        <a:p>
          <a:r>
            <a:rPr lang="en-US"/>
            <a:t>State STAI</a:t>
          </a:r>
        </a:p>
      </dgm:t>
    </dgm:pt>
    <dgm:pt modelId="{A5F35158-2433-481F-9EB6-C119D1533318}" type="parTrans" cxnId="{F098FB7E-7C29-4EF9-9335-1AEADEE3AA09}">
      <dgm:prSet/>
      <dgm:spPr/>
      <dgm:t>
        <a:bodyPr/>
        <a:lstStyle/>
        <a:p>
          <a:endParaRPr lang="en-US"/>
        </a:p>
      </dgm:t>
    </dgm:pt>
    <dgm:pt modelId="{FC192FA1-5418-478E-89BD-0075A8CDAB09}" type="sibTrans" cxnId="{F098FB7E-7C29-4EF9-9335-1AEADEE3AA09}">
      <dgm:prSet/>
      <dgm:spPr/>
      <dgm:t>
        <a:bodyPr/>
        <a:lstStyle/>
        <a:p>
          <a:endParaRPr lang="en-US"/>
        </a:p>
      </dgm:t>
    </dgm:pt>
    <dgm:pt modelId="{7F26D65E-B85C-4102-9FB5-417B2F5A2FCC}">
      <dgm:prSet/>
      <dgm:spPr/>
      <dgm:t>
        <a:bodyPr/>
        <a:lstStyle/>
        <a:p>
          <a:r>
            <a:rPr lang="en-US"/>
            <a:t>Custom Measures</a:t>
          </a:r>
        </a:p>
      </dgm:t>
    </dgm:pt>
    <dgm:pt modelId="{C23AD5CC-2908-43F8-99F2-2A1F9833C6E0}" type="parTrans" cxnId="{CD201286-31D3-4E93-9DC2-C8C151E6C343}">
      <dgm:prSet/>
      <dgm:spPr/>
      <dgm:t>
        <a:bodyPr/>
        <a:lstStyle/>
        <a:p>
          <a:endParaRPr lang="en-US"/>
        </a:p>
      </dgm:t>
    </dgm:pt>
    <dgm:pt modelId="{B86AA5CF-F17F-4D04-95B1-0FD18EFAF571}" type="sibTrans" cxnId="{CD201286-31D3-4E93-9DC2-C8C151E6C343}">
      <dgm:prSet/>
      <dgm:spPr/>
      <dgm:t>
        <a:bodyPr/>
        <a:lstStyle/>
        <a:p>
          <a:endParaRPr lang="en-US"/>
        </a:p>
      </dgm:t>
    </dgm:pt>
    <dgm:pt modelId="{BA87C449-501B-4BEF-8E06-1BAB7B07B396}">
      <dgm:prSet/>
      <dgm:spPr/>
      <dgm:t>
        <a:bodyPr/>
        <a:lstStyle/>
        <a:p>
          <a:r>
            <a:rPr lang="en-US"/>
            <a:t>Cognitive Load (indirectly)</a:t>
          </a:r>
        </a:p>
      </dgm:t>
    </dgm:pt>
    <dgm:pt modelId="{85974BA3-6805-4AF3-BFBA-90CB4B7E48AC}" type="parTrans" cxnId="{BD4B83C2-283D-4FD2-BCBE-A832C204F2CC}">
      <dgm:prSet/>
      <dgm:spPr/>
      <dgm:t>
        <a:bodyPr/>
        <a:lstStyle/>
        <a:p>
          <a:endParaRPr lang="en-US"/>
        </a:p>
      </dgm:t>
    </dgm:pt>
    <dgm:pt modelId="{39F429EF-623C-4575-82FE-640F7ABEA5D4}" type="sibTrans" cxnId="{BD4B83C2-283D-4FD2-BCBE-A832C204F2CC}">
      <dgm:prSet/>
      <dgm:spPr/>
      <dgm:t>
        <a:bodyPr/>
        <a:lstStyle/>
        <a:p>
          <a:endParaRPr lang="en-US"/>
        </a:p>
      </dgm:t>
    </dgm:pt>
    <dgm:pt modelId="{6015B086-1958-4DC7-990A-FA67642C54A6}">
      <dgm:prSet/>
      <dgm:spPr/>
      <dgm:t>
        <a:bodyPr/>
        <a:lstStyle/>
        <a:p>
          <a:r>
            <a:rPr lang="en-US"/>
            <a:t>Physiology</a:t>
          </a:r>
        </a:p>
      </dgm:t>
    </dgm:pt>
    <dgm:pt modelId="{AAFCEE58-60BF-41CF-BEAD-0CE7F05DC1C5}" type="parTrans" cxnId="{E5CA980F-607A-48B2-A3F5-54197614B5AA}">
      <dgm:prSet/>
      <dgm:spPr/>
      <dgm:t>
        <a:bodyPr/>
        <a:lstStyle/>
        <a:p>
          <a:endParaRPr lang="en-US"/>
        </a:p>
      </dgm:t>
    </dgm:pt>
    <dgm:pt modelId="{16B2FC9A-C7E4-420D-84AF-AC18BD1FCBE1}" type="sibTrans" cxnId="{E5CA980F-607A-48B2-A3F5-54197614B5AA}">
      <dgm:prSet/>
      <dgm:spPr/>
      <dgm:t>
        <a:bodyPr/>
        <a:lstStyle/>
        <a:p>
          <a:endParaRPr lang="en-US"/>
        </a:p>
      </dgm:t>
    </dgm:pt>
    <dgm:pt modelId="{18B06E23-8E7F-4F11-8B8D-771821AB408B}">
      <dgm:prSet/>
      <dgm:spPr/>
      <dgm:t>
        <a:bodyPr/>
        <a:lstStyle/>
        <a:p>
          <a:r>
            <a:rPr lang="en-US"/>
            <a:t>Increased Heart Rate</a:t>
          </a:r>
        </a:p>
      </dgm:t>
    </dgm:pt>
    <dgm:pt modelId="{CAB28781-A6D2-48FC-AD8C-0CEF8F11F99F}" type="parTrans" cxnId="{0510B31C-7AA8-44DA-B3F6-C80E7413ABD3}">
      <dgm:prSet/>
      <dgm:spPr/>
      <dgm:t>
        <a:bodyPr/>
        <a:lstStyle/>
        <a:p>
          <a:endParaRPr lang="en-US"/>
        </a:p>
      </dgm:t>
    </dgm:pt>
    <dgm:pt modelId="{0A145EAD-AB0E-4BBF-9F6A-3AED6BC8DD40}" type="sibTrans" cxnId="{0510B31C-7AA8-44DA-B3F6-C80E7413ABD3}">
      <dgm:prSet/>
      <dgm:spPr/>
      <dgm:t>
        <a:bodyPr/>
        <a:lstStyle/>
        <a:p>
          <a:endParaRPr lang="en-US"/>
        </a:p>
      </dgm:t>
    </dgm:pt>
    <dgm:pt modelId="{30C2AED9-6B33-46FD-A578-338B21891EDC}">
      <dgm:prSet/>
      <dgm:spPr/>
      <dgm:t>
        <a:bodyPr/>
        <a:lstStyle/>
        <a:p>
          <a:r>
            <a:rPr lang="en-US"/>
            <a:t>Decreased Heart Rate Variability</a:t>
          </a:r>
        </a:p>
      </dgm:t>
    </dgm:pt>
    <dgm:pt modelId="{D929974D-7FCD-4F05-A9C6-E3894C8C3E53}" type="parTrans" cxnId="{7D24F5B2-C0AD-4C1F-B3CF-CE4441B0332E}">
      <dgm:prSet/>
      <dgm:spPr/>
      <dgm:t>
        <a:bodyPr/>
        <a:lstStyle/>
        <a:p>
          <a:endParaRPr lang="en-US"/>
        </a:p>
      </dgm:t>
    </dgm:pt>
    <dgm:pt modelId="{B457A86A-3D2E-46C2-ABBA-A1DF2EB62A91}" type="sibTrans" cxnId="{7D24F5B2-C0AD-4C1F-B3CF-CE4441B0332E}">
      <dgm:prSet/>
      <dgm:spPr/>
      <dgm:t>
        <a:bodyPr/>
        <a:lstStyle/>
        <a:p>
          <a:endParaRPr lang="en-US"/>
        </a:p>
      </dgm:t>
    </dgm:pt>
    <dgm:pt modelId="{0CD6F842-9C51-4029-BB26-F7055C23E9D4}" type="pres">
      <dgm:prSet presAssocID="{697DDD44-86A8-4C23-AF24-53B4196A395A}" presName="root" presStyleCnt="0">
        <dgm:presLayoutVars>
          <dgm:dir/>
          <dgm:resizeHandles val="exact"/>
        </dgm:presLayoutVars>
      </dgm:prSet>
      <dgm:spPr/>
    </dgm:pt>
    <dgm:pt modelId="{6B412C3E-3D1B-49B0-B6BF-2BF2C3F92FB1}" type="pres">
      <dgm:prSet presAssocID="{E6A0FB63-A474-4DEF-B54A-4EC04B884C30}" presName="compNode" presStyleCnt="0"/>
      <dgm:spPr/>
    </dgm:pt>
    <dgm:pt modelId="{E21E6E1D-0FF2-49FC-B945-2E43A991CFD5}" type="pres">
      <dgm:prSet presAssocID="{E6A0FB63-A474-4DEF-B54A-4EC04B884C30}" presName="bgRect" presStyleLbl="bgShp" presStyleIdx="0" presStyleCnt="3"/>
      <dgm:spPr/>
    </dgm:pt>
    <dgm:pt modelId="{CF21D774-8AEA-4D03-8275-07D9DB138D0E}" type="pres">
      <dgm:prSet presAssocID="{E6A0FB63-A474-4DEF-B54A-4EC04B884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902683D-FE5B-42B6-AC5B-DCA6369D3094}" type="pres">
      <dgm:prSet presAssocID="{E6A0FB63-A474-4DEF-B54A-4EC04B884C30}" presName="spaceRect" presStyleCnt="0"/>
      <dgm:spPr/>
    </dgm:pt>
    <dgm:pt modelId="{2FE95882-01E8-40CB-A8A0-C6B8D90FE411}" type="pres">
      <dgm:prSet presAssocID="{E6A0FB63-A474-4DEF-B54A-4EC04B884C30}" presName="parTx" presStyleLbl="revTx" presStyleIdx="0" presStyleCnt="6">
        <dgm:presLayoutVars>
          <dgm:chMax val="0"/>
          <dgm:chPref val="0"/>
        </dgm:presLayoutVars>
      </dgm:prSet>
      <dgm:spPr/>
    </dgm:pt>
    <dgm:pt modelId="{A999FD7A-7D82-41F3-89CD-37AD3314E6D4}" type="pres">
      <dgm:prSet presAssocID="{E6A0FB63-A474-4DEF-B54A-4EC04B884C30}" presName="desTx" presStyleLbl="revTx" presStyleIdx="1" presStyleCnt="6">
        <dgm:presLayoutVars/>
      </dgm:prSet>
      <dgm:spPr/>
    </dgm:pt>
    <dgm:pt modelId="{BA834072-D7B3-497C-84A6-36C863AA6094}" type="pres">
      <dgm:prSet presAssocID="{E9DA8FCE-14B0-4488-8990-55D67B267E9C}" presName="sibTrans" presStyleCnt="0"/>
      <dgm:spPr/>
    </dgm:pt>
    <dgm:pt modelId="{8C4FCE7D-3173-4EF9-90F4-EC0CFE4D0B2F}" type="pres">
      <dgm:prSet presAssocID="{1BD03BAB-C955-4DB8-9A5E-3FE3771D4B29}" presName="compNode" presStyleCnt="0"/>
      <dgm:spPr/>
    </dgm:pt>
    <dgm:pt modelId="{5E651EF2-4658-451D-809F-40DB083E1EBE}" type="pres">
      <dgm:prSet presAssocID="{1BD03BAB-C955-4DB8-9A5E-3FE3771D4B29}" presName="bgRect" presStyleLbl="bgShp" presStyleIdx="1" presStyleCnt="3"/>
      <dgm:spPr/>
    </dgm:pt>
    <dgm:pt modelId="{CE37476E-B144-4246-BA69-FA7766CC4061}" type="pres">
      <dgm:prSet presAssocID="{1BD03BAB-C955-4DB8-9A5E-3FE3771D4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FC8A60F1-0562-4C39-88F6-61983E811744}" type="pres">
      <dgm:prSet presAssocID="{1BD03BAB-C955-4DB8-9A5E-3FE3771D4B29}" presName="spaceRect" presStyleCnt="0"/>
      <dgm:spPr/>
    </dgm:pt>
    <dgm:pt modelId="{D09A382F-8AFB-481A-9468-281BE8617EE7}" type="pres">
      <dgm:prSet presAssocID="{1BD03BAB-C955-4DB8-9A5E-3FE3771D4B29}" presName="parTx" presStyleLbl="revTx" presStyleIdx="2" presStyleCnt="6">
        <dgm:presLayoutVars>
          <dgm:chMax val="0"/>
          <dgm:chPref val="0"/>
        </dgm:presLayoutVars>
      </dgm:prSet>
      <dgm:spPr/>
    </dgm:pt>
    <dgm:pt modelId="{360CB1C4-7B98-4690-9892-86E49979881E}" type="pres">
      <dgm:prSet presAssocID="{1BD03BAB-C955-4DB8-9A5E-3FE3771D4B29}" presName="desTx" presStyleLbl="revTx" presStyleIdx="3" presStyleCnt="6">
        <dgm:presLayoutVars/>
      </dgm:prSet>
      <dgm:spPr/>
    </dgm:pt>
    <dgm:pt modelId="{F1EA9D86-A6F6-48AD-A064-6A0D13CF8290}" type="pres">
      <dgm:prSet presAssocID="{E288B7B4-4F8F-4386-AD5F-E25CEFC2828F}" presName="sibTrans" presStyleCnt="0"/>
      <dgm:spPr/>
    </dgm:pt>
    <dgm:pt modelId="{CF67C2FC-430F-4FD4-B837-8B718D2CFE52}" type="pres">
      <dgm:prSet presAssocID="{6015B086-1958-4DC7-990A-FA67642C54A6}" presName="compNode" presStyleCnt="0"/>
      <dgm:spPr/>
    </dgm:pt>
    <dgm:pt modelId="{183EE080-9A5A-4DEE-A4CD-D0BDA392A8B3}" type="pres">
      <dgm:prSet presAssocID="{6015B086-1958-4DC7-990A-FA67642C54A6}" presName="bgRect" presStyleLbl="bgShp" presStyleIdx="2" presStyleCnt="3"/>
      <dgm:spPr/>
    </dgm:pt>
    <dgm:pt modelId="{74D9F8BF-60CA-48AC-BF91-CF1FFD229EB6}" type="pres">
      <dgm:prSet presAssocID="{6015B086-1958-4DC7-990A-FA67642C5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44D0BCEE-FC73-4BDD-8017-52159504987A}" type="pres">
      <dgm:prSet presAssocID="{6015B086-1958-4DC7-990A-FA67642C54A6}" presName="spaceRect" presStyleCnt="0"/>
      <dgm:spPr/>
    </dgm:pt>
    <dgm:pt modelId="{D03E8FEC-D25E-45A8-A1C2-294A29F567DE}" type="pres">
      <dgm:prSet presAssocID="{6015B086-1958-4DC7-990A-FA67642C54A6}" presName="parTx" presStyleLbl="revTx" presStyleIdx="4" presStyleCnt="6">
        <dgm:presLayoutVars>
          <dgm:chMax val="0"/>
          <dgm:chPref val="0"/>
        </dgm:presLayoutVars>
      </dgm:prSet>
      <dgm:spPr/>
    </dgm:pt>
    <dgm:pt modelId="{932279AF-E878-4A8A-ADF9-D9F37C721A76}" type="pres">
      <dgm:prSet presAssocID="{6015B086-1958-4DC7-990A-FA67642C54A6}" presName="desTx" presStyleLbl="revTx" presStyleIdx="5" presStyleCnt="6">
        <dgm:presLayoutVars/>
      </dgm:prSet>
      <dgm:spPr/>
    </dgm:pt>
  </dgm:ptLst>
  <dgm:cxnLst>
    <dgm:cxn modelId="{E5CA980F-607A-48B2-A3F5-54197614B5AA}" srcId="{697DDD44-86A8-4C23-AF24-53B4196A395A}" destId="{6015B086-1958-4DC7-990A-FA67642C54A6}" srcOrd="2" destOrd="0" parTransId="{AAFCEE58-60BF-41CF-BEAD-0CE7F05DC1C5}" sibTransId="{16B2FC9A-C7E4-420D-84AF-AC18BD1FCBE1}"/>
    <dgm:cxn modelId="{B08B9B10-D060-4153-9D9B-AD28805542DB}" type="presOf" srcId="{6015B086-1958-4DC7-990A-FA67642C54A6}" destId="{D03E8FEC-D25E-45A8-A1C2-294A29F567DE}" srcOrd="0" destOrd="0" presId="urn:microsoft.com/office/officeart/2018/2/layout/IconVerticalSolidList"/>
    <dgm:cxn modelId="{03559513-8876-4201-9DB1-A487A37D31C8}" type="presOf" srcId="{7F26D65E-B85C-4102-9FB5-417B2F5A2FCC}" destId="{360CB1C4-7B98-4690-9892-86E49979881E}" srcOrd="0" destOrd="1" presId="urn:microsoft.com/office/officeart/2018/2/layout/IconVerticalSolidList"/>
    <dgm:cxn modelId="{918A1F18-0DBD-4936-BBE6-E979ABC116C2}" type="presOf" srcId="{773C919B-168F-403D-AD35-F90BA797A979}" destId="{A999FD7A-7D82-41F3-89CD-37AD3314E6D4}" srcOrd="0" destOrd="1" presId="urn:microsoft.com/office/officeart/2018/2/layout/IconVerticalSolidList"/>
    <dgm:cxn modelId="{938A9D1B-8BBB-4608-9B8C-74A61E061F4B}" type="presOf" srcId="{3688B47E-416B-4E52-B496-4EE979F93B40}" destId="{360CB1C4-7B98-4690-9892-86E49979881E}" srcOrd="0" destOrd="0" presId="urn:microsoft.com/office/officeart/2018/2/layout/IconVerticalSolidList"/>
    <dgm:cxn modelId="{0510B31C-7AA8-44DA-B3F6-C80E7413ABD3}" srcId="{6015B086-1958-4DC7-990A-FA67642C54A6}" destId="{18B06E23-8E7F-4F11-8B8D-771821AB408B}" srcOrd="0" destOrd="0" parTransId="{CAB28781-A6D2-48FC-AD8C-0CEF8F11F99F}" sibTransId="{0A145EAD-AB0E-4BBF-9F6A-3AED6BC8DD40}"/>
    <dgm:cxn modelId="{C06FB12C-DEFD-48FE-804B-CF0B4E7BF08D}" type="presOf" srcId="{30C2AED9-6B33-46FD-A578-338B21891EDC}" destId="{932279AF-E878-4A8A-ADF9-D9F37C721A76}" srcOrd="0" destOrd="1" presId="urn:microsoft.com/office/officeart/2018/2/layout/IconVerticalSolidList"/>
    <dgm:cxn modelId="{4F909A47-F725-4E92-8488-521F2493C39E}" srcId="{E6A0FB63-A474-4DEF-B54A-4EC04B884C30}" destId="{DCE1DAF8-72C5-4CBB-850C-3A4CA4099C75}" srcOrd="0" destOrd="0" parTransId="{241DCD6E-58C4-4251-A894-E351DE699342}" sibTransId="{7A5B2FD0-5A5D-4541-A0BB-845DDD6A01DA}"/>
    <dgm:cxn modelId="{55E3F56E-55CF-4E53-9D82-3F13F4C9FDC0}" type="presOf" srcId="{E6A0FB63-A474-4DEF-B54A-4EC04B884C30}" destId="{2FE95882-01E8-40CB-A8A0-C6B8D90FE411}" srcOrd="0" destOrd="0" presId="urn:microsoft.com/office/officeart/2018/2/layout/IconVerticalSolidList"/>
    <dgm:cxn modelId="{8D2DBC50-870A-4058-A266-110038DD45DD}" type="presOf" srcId="{18B06E23-8E7F-4F11-8B8D-771821AB408B}" destId="{932279AF-E878-4A8A-ADF9-D9F37C721A76}" srcOrd="0" destOrd="0" presId="urn:microsoft.com/office/officeart/2018/2/layout/IconVerticalSolidList"/>
    <dgm:cxn modelId="{F098FB7E-7C29-4EF9-9335-1AEADEE3AA09}" srcId="{1BD03BAB-C955-4DB8-9A5E-3FE3771D4B29}" destId="{3688B47E-416B-4E52-B496-4EE979F93B40}" srcOrd="0" destOrd="0" parTransId="{A5F35158-2433-481F-9EB6-C119D1533318}" sibTransId="{FC192FA1-5418-478E-89BD-0075A8CDAB09}"/>
    <dgm:cxn modelId="{CD201286-31D3-4E93-9DC2-C8C151E6C343}" srcId="{1BD03BAB-C955-4DB8-9A5E-3FE3771D4B29}" destId="{7F26D65E-B85C-4102-9FB5-417B2F5A2FCC}" srcOrd="1" destOrd="0" parTransId="{C23AD5CC-2908-43F8-99F2-2A1F9833C6E0}" sibTransId="{B86AA5CF-F17F-4D04-95B1-0FD18EFAF571}"/>
    <dgm:cxn modelId="{6C5AE69E-ECBA-4504-A0DD-F8E605004C70}" srcId="{697DDD44-86A8-4C23-AF24-53B4196A395A}" destId="{E6A0FB63-A474-4DEF-B54A-4EC04B884C30}" srcOrd="0" destOrd="0" parTransId="{213FB869-1E75-433D-8952-B0FDDB76AB03}" sibTransId="{E9DA8FCE-14B0-4488-8990-55D67B267E9C}"/>
    <dgm:cxn modelId="{E60026A6-5308-437D-97DB-39D8837A0132}" srcId="{E6A0FB63-A474-4DEF-B54A-4EC04B884C30}" destId="{773C919B-168F-403D-AD35-F90BA797A979}" srcOrd="1" destOrd="0" parTransId="{79FBD8AC-4007-453F-8F05-3A7BFD36D774}" sibTransId="{0A5D0852-2BBC-4188-8AE4-AD791064AF7E}"/>
    <dgm:cxn modelId="{05B417B2-0DE9-4E19-AF10-33923B58BF4C}" type="presOf" srcId="{DCE1DAF8-72C5-4CBB-850C-3A4CA4099C75}" destId="{A999FD7A-7D82-41F3-89CD-37AD3314E6D4}" srcOrd="0" destOrd="0" presId="urn:microsoft.com/office/officeart/2018/2/layout/IconVerticalSolidList"/>
    <dgm:cxn modelId="{7D24F5B2-C0AD-4C1F-B3CF-CE4441B0332E}" srcId="{6015B086-1958-4DC7-990A-FA67642C54A6}" destId="{30C2AED9-6B33-46FD-A578-338B21891EDC}" srcOrd="1" destOrd="0" parTransId="{D929974D-7FCD-4F05-A9C6-E3894C8C3E53}" sibTransId="{B457A86A-3D2E-46C2-ABBA-A1DF2EB62A91}"/>
    <dgm:cxn modelId="{2DD2FFBB-3F0D-4980-B697-2B7AF59EC5DE}" type="presOf" srcId="{697DDD44-86A8-4C23-AF24-53B4196A395A}" destId="{0CD6F842-9C51-4029-BB26-F7055C23E9D4}" srcOrd="0" destOrd="0" presId="urn:microsoft.com/office/officeart/2018/2/layout/IconVerticalSolidList"/>
    <dgm:cxn modelId="{BD4B83C2-283D-4FD2-BCBE-A832C204F2CC}" srcId="{1BD03BAB-C955-4DB8-9A5E-3FE3771D4B29}" destId="{BA87C449-501B-4BEF-8E06-1BAB7B07B396}" srcOrd="2" destOrd="0" parTransId="{85974BA3-6805-4AF3-BFBA-90CB4B7E48AC}" sibTransId="{39F429EF-623C-4575-82FE-640F7ABEA5D4}"/>
    <dgm:cxn modelId="{30EFB0CB-5C67-4973-B9E9-2770EA1CF04A}" type="presOf" srcId="{BA87C449-501B-4BEF-8E06-1BAB7B07B396}" destId="{360CB1C4-7B98-4690-9892-86E49979881E}" srcOrd="0" destOrd="2" presId="urn:microsoft.com/office/officeart/2018/2/layout/IconVerticalSolidList"/>
    <dgm:cxn modelId="{A02A21CC-918C-4DC7-BC20-A78072B1F95C}" type="presOf" srcId="{1BD03BAB-C955-4DB8-9A5E-3FE3771D4B29}" destId="{D09A382F-8AFB-481A-9468-281BE8617EE7}" srcOrd="0" destOrd="0" presId="urn:microsoft.com/office/officeart/2018/2/layout/IconVerticalSolidList"/>
    <dgm:cxn modelId="{1D5030FF-22AA-4DA8-81E6-64E7D7D2B18D}" srcId="{697DDD44-86A8-4C23-AF24-53B4196A395A}" destId="{1BD03BAB-C955-4DB8-9A5E-3FE3771D4B29}" srcOrd="1" destOrd="0" parTransId="{D0F73642-D3D5-4627-B861-9FCD92F9ED92}" sibTransId="{E288B7B4-4F8F-4386-AD5F-E25CEFC2828F}"/>
    <dgm:cxn modelId="{F970023A-4F8B-4756-9353-7384DF8A331D}" type="presParOf" srcId="{0CD6F842-9C51-4029-BB26-F7055C23E9D4}" destId="{6B412C3E-3D1B-49B0-B6BF-2BF2C3F92FB1}" srcOrd="0" destOrd="0" presId="urn:microsoft.com/office/officeart/2018/2/layout/IconVerticalSolidList"/>
    <dgm:cxn modelId="{154180E4-018E-4375-9147-C6298D6DE20C}" type="presParOf" srcId="{6B412C3E-3D1B-49B0-B6BF-2BF2C3F92FB1}" destId="{E21E6E1D-0FF2-49FC-B945-2E43A991CFD5}" srcOrd="0" destOrd="0" presId="urn:microsoft.com/office/officeart/2018/2/layout/IconVerticalSolidList"/>
    <dgm:cxn modelId="{DDFBE1AE-3AF5-47AC-818C-E51AE005AF32}" type="presParOf" srcId="{6B412C3E-3D1B-49B0-B6BF-2BF2C3F92FB1}" destId="{CF21D774-8AEA-4D03-8275-07D9DB138D0E}" srcOrd="1" destOrd="0" presId="urn:microsoft.com/office/officeart/2018/2/layout/IconVerticalSolidList"/>
    <dgm:cxn modelId="{8ECEBC15-DB51-4816-8057-A609CEB4EAB0}" type="presParOf" srcId="{6B412C3E-3D1B-49B0-B6BF-2BF2C3F92FB1}" destId="{A902683D-FE5B-42B6-AC5B-DCA6369D3094}" srcOrd="2" destOrd="0" presId="urn:microsoft.com/office/officeart/2018/2/layout/IconVerticalSolidList"/>
    <dgm:cxn modelId="{3B675F19-4E15-460B-8472-0EA7CEE05775}" type="presParOf" srcId="{6B412C3E-3D1B-49B0-B6BF-2BF2C3F92FB1}" destId="{2FE95882-01E8-40CB-A8A0-C6B8D90FE411}" srcOrd="3" destOrd="0" presId="urn:microsoft.com/office/officeart/2018/2/layout/IconVerticalSolidList"/>
    <dgm:cxn modelId="{4D7E458A-A36A-43A1-B47B-8DDB1001EFC9}" type="presParOf" srcId="{6B412C3E-3D1B-49B0-B6BF-2BF2C3F92FB1}" destId="{A999FD7A-7D82-41F3-89CD-37AD3314E6D4}" srcOrd="4" destOrd="0" presId="urn:microsoft.com/office/officeart/2018/2/layout/IconVerticalSolidList"/>
    <dgm:cxn modelId="{4B227689-C623-42C6-A9F7-D0BFB21872C6}" type="presParOf" srcId="{0CD6F842-9C51-4029-BB26-F7055C23E9D4}" destId="{BA834072-D7B3-497C-84A6-36C863AA6094}" srcOrd="1" destOrd="0" presId="urn:microsoft.com/office/officeart/2018/2/layout/IconVerticalSolidList"/>
    <dgm:cxn modelId="{D2275AE8-E3B6-43D0-BAAD-BB1385DF881E}" type="presParOf" srcId="{0CD6F842-9C51-4029-BB26-F7055C23E9D4}" destId="{8C4FCE7D-3173-4EF9-90F4-EC0CFE4D0B2F}" srcOrd="2" destOrd="0" presId="urn:microsoft.com/office/officeart/2018/2/layout/IconVerticalSolidList"/>
    <dgm:cxn modelId="{D4973EBA-C5E9-4CC5-BA51-F3BA09A1419F}" type="presParOf" srcId="{8C4FCE7D-3173-4EF9-90F4-EC0CFE4D0B2F}" destId="{5E651EF2-4658-451D-809F-40DB083E1EBE}" srcOrd="0" destOrd="0" presId="urn:microsoft.com/office/officeart/2018/2/layout/IconVerticalSolidList"/>
    <dgm:cxn modelId="{7EA53417-36BF-4E46-9A7E-F74B6D39B0DF}" type="presParOf" srcId="{8C4FCE7D-3173-4EF9-90F4-EC0CFE4D0B2F}" destId="{CE37476E-B144-4246-BA69-FA7766CC4061}" srcOrd="1" destOrd="0" presId="urn:microsoft.com/office/officeart/2018/2/layout/IconVerticalSolidList"/>
    <dgm:cxn modelId="{AC343884-BA9E-489F-97B8-FB87D5E9F7C5}" type="presParOf" srcId="{8C4FCE7D-3173-4EF9-90F4-EC0CFE4D0B2F}" destId="{FC8A60F1-0562-4C39-88F6-61983E811744}" srcOrd="2" destOrd="0" presId="urn:microsoft.com/office/officeart/2018/2/layout/IconVerticalSolidList"/>
    <dgm:cxn modelId="{BE5609B7-F803-4960-B70F-D71C6F0FF9EF}" type="presParOf" srcId="{8C4FCE7D-3173-4EF9-90F4-EC0CFE4D0B2F}" destId="{D09A382F-8AFB-481A-9468-281BE8617EE7}" srcOrd="3" destOrd="0" presId="urn:microsoft.com/office/officeart/2018/2/layout/IconVerticalSolidList"/>
    <dgm:cxn modelId="{B5551566-BF4C-43BB-933F-532B3EC16BDB}" type="presParOf" srcId="{8C4FCE7D-3173-4EF9-90F4-EC0CFE4D0B2F}" destId="{360CB1C4-7B98-4690-9892-86E49979881E}" srcOrd="4" destOrd="0" presId="urn:microsoft.com/office/officeart/2018/2/layout/IconVerticalSolidList"/>
    <dgm:cxn modelId="{004D54C4-95E7-4443-87C1-955A4B351DE2}" type="presParOf" srcId="{0CD6F842-9C51-4029-BB26-F7055C23E9D4}" destId="{F1EA9D86-A6F6-48AD-A064-6A0D13CF8290}" srcOrd="3" destOrd="0" presId="urn:microsoft.com/office/officeart/2018/2/layout/IconVerticalSolidList"/>
    <dgm:cxn modelId="{B854F086-13E0-47B4-9948-696F4BF30926}" type="presParOf" srcId="{0CD6F842-9C51-4029-BB26-F7055C23E9D4}" destId="{CF67C2FC-430F-4FD4-B837-8B718D2CFE52}" srcOrd="4" destOrd="0" presId="urn:microsoft.com/office/officeart/2018/2/layout/IconVerticalSolidList"/>
    <dgm:cxn modelId="{F6AAE2E8-F230-40CE-B3CE-0BAE7992D7B6}" type="presParOf" srcId="{CF67C2FC-430F-4FD4-B837-8B718D2CFE52}" destId="{183EE080-9A5A-4DEE-A4CD-D0BDA392A8B3}" srcOrd="0" destOrd="0" presId="urn:microsoft.com/office/officeart/2018/2/layout/IconVerticalSolidList"/>
    <dgm:cxn modelId="{861587C6-8672-4080-83ED-94DD1786FA2F}" type="presParOf" srcId="{CF67C2FC-430F-4FD4-B837-8B718D2CFE52}" destId="{74D9F8BF-60CA-48AC-BF91-CF1FFD229EB6}" srcOrd="1" destOrd="0" presId="urn:microsoft.com/office/officeart/2018/2/layout/IconVerticalSolidList"/>
    <dgm:cxn modelId="{03C90D0C-896D-418B-A584-52C6B53E13D8}" type="presParOf" srcId="{CF67C2FC-430F-4FD4-B837-8B718D2CFE52}" destId="{44D0BCEE-FC73-4BDD-8017-52159504987A}" srcOrd="2" destOrd="0" presId="urn:microsoft.com/office/officeart/2018/2/layout/IconVerticalSolidList"/>
    <dgm:cxn modelId="{FA494E15-3F96-4861-90E7-88517AB45B16}" type="presParOf" srcId="{CF67C2FC-430F-4FD4-B837-8B718D2CFE52}" destId="{D03E8FEC-D25E-45A8-A1C2-294A29F567DE}" srcOrd="3" destOrd="0" presId="urn:microsoft.com/office/officeart/2018/2/layout/IconVerticalSolidList"/>
    <dgm:cxn modelId="{A4FA8093-7A12-4EF7-B5D4-658845E8FA0B}" type="presParOf" srcId="{CF67C2FC-430F-4FD4-B837-8B718D2CFE52}" destId="{932279AF-E878-4A8A-ADF9-D9F37C721A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E6E1D-0FF2-49FC-B945-2E43A991CFD5}">
      <dsp:nvSpPr>
        <dsp:cNvPr id="0" name=""/>
        <dsp:cNvSpPr/>
      </dsp:nvSpPr>
      <dsp:spPr>
        <a:xfrm>
          <a:off x="0" y="691"/>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1D774-8AEA-4D03-8275-07D9DB138D0E}">
      <dsp:nvSpPr>
        <dsp:cNvPr id="0" name=""/>
        <dsp:cNvSpPr/>
      </dsp:nvSpPr>
      <dsp:spPr>
        <a:xfrm>
          <a:off x="489497" y="364780"/>
          <a:ext cx="889994" cy="88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95882-01E8-40CB-A8A0-C6B8D90FE411}">
      <dsp:nvSpPr>
        <dsp:cNvPr id="0" name=""/>
        <dsp:cNvSpPr/>
      </dsp:nvSpPr>
      <dsp:spPr>
        <a:xfrm>
          <a:off x="1868988" y="691"/>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Setting Design</a:t>
          </a:r>
        </a:p>
      </dsp:txBody>
      <dsp:txXfrm>
        <a:off x="1868988" y="691"/>
        <a:ext cx="2761356" cy="1618172"/>
      </dsp:txXfrm>
    </dsp:sp>
    <dsp:sp modelId="{A999FD7A-7D82-41F3-89CD-37AD3314E6D4}">
      <dsp:nvSpPr>
        <dsp:cNvPr id="0" name=""/>
        <dsp:cNvSpPr/>
      </dsp:nvSpPr>
      <dsp:spPr>
        <a:xfrm>
          <a:off x="4630345" y="691"/>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Labels made by creators</a:t>
          </a:r>
        </a:p>
        <a:p>
          <a:pPr marL="0" lvl="0" indent="0" algn="l" defTabSz="622300">
            <a:lnSpc>
              <a:spcPct val="90000"/>
            </a:lnSpc>
            <a:spcBef>
              <a:spcPct val="0"/>
            </a:spcBef>
            <a:spcAft>
              <a:spcPct val="35000"/>
            </a:spcAft>
            <a:buNone/>
          </a:pPr>
          <a:r>
            <a:rPr lang="en-US" sz="1400" kern="1200"/>
            <a:t>Number of relevant events</a:t>
          </a:r>
        </a:p>
      </dsp:txBody>
      <dsp:txXfrm>
        <a:off x="4630345" y="691"/>
        <a:ext cx="1506002" cy="1618172"/>
      </dsp:txXfrm>
    </dsp:sp>
    <dsp:sp modelId="{5E651EF2-4658-451D-809F-40DB083E1EBE}">
      <dsp:nvSpPr>
        <dsp:cNvPr id="0" name=""/>
        <dsp:cNvSpPr/>
      </dsp:nvSpPr>
      <dsp:spPr>
        <a:xfrm>
          <a:off x="0" y="2023406"/>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7476E-B144-4246-BA69-FA7766CC4061}">
      <dsp:nvSpPr>
        <dsp:cNvPr id="0" name=""/>
        <dsp:cNvSpPr/>
      </dsp:nvSpPr>
      <dsp:spPr>
        <a:xfrm>
          <a:off x="489497" y="2387495"/>
          <a:ext cx="889994" cy="88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A382F-8AFB-481A-9468-281BE8617EE7}">
      <dsp:nvSpPr>
        <dsp:cNvPr id="0" name=""/>
        <dsp:cNvSpPr/>
      </dsp:nvSpPr>
      <dsp:spPr>
        <a:xfrm>
          <a:off x="1868988" y="2023406"/>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Self-Report</a:t>
          </a:r>
        </a:p>
      </dsp:txBody>
      <dsp:txXfrm>
        <a:off x="1868988" y="2023406"/>
        <a:ext cx="2761356" cy="1618172"/>
      </dsp:txXfrm>
    </dsp:sp>
    <dsp:sp modelId="{360CB1C4-7B98-4690-9892-86E49979881E}">
      <dsp:nvSpPr>
        <dsp:cNvPr id="0" name=""/>
        <dsp:cNvSpPr/>
      </dsp:nvSpPr>
      <dsp:spPr>
        <a:xfrm>
          <a:off x="4630345" y="2023406"/>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State STAI</a:t>
          </a:r>
        </a:p>
        <a:p>
          <a:pPr marL="0" lvl="0" indent="0" algn="l" defTabSz="622300">
            <a:lnSpc>
              <a:spcPct val="90000"/>
            </a:lnSpc>
            <a:spcBef>
              <a:spcPct val="0"/>
            </a:spcBef>
            <a:spcAft>
              <a:spcPct val="35000"/>
            </a:spcAft>
            <a:buNone/>
          </a:pPr>
          <a:r>
            <a:rPr lang="en-US" sz="1400" kern="1200"/>
            <a:t>Custom Measures</a:t>
          </a:r>
        </a:p>
        <a:p>
          <a:pPr marL="0" lvl="0" indent="0" algn="l" defTabSz="622300">
            <a:lnSpc>
              <a:spcPct val="90000"/>
            </a:lnSpc>
            <a:spcBef>
              <a:spcPct val="0"/>
            </a:spcBef>
            <a:spcAft>
              <a:spcPct val="35000"/>
            </a:spcAft>
            <a:buNone/>
          </a:pPr>
          <a:r>
            <a:rPr lang="en-US" sz="1400" kern="1200"/>
            <a:t>Cognitive Load (indirectly)</a:t>
          </a:r>
        </a:p>
      </dsp:txBody>
      <dsp:txXfrm>
        <a:off x="4630345" y="2023406"/>
        <a:ext cx="1506002" cy="1618172"/>
      </dsp:txXfrm>
    </dsp:sp>
    <dsp:sp modelId="{183EE080-9A5A-4DEE-A4CD-D0BDA392A8B3}">
      <dsp:nvSpPr>
        <dsp:cNvPr id="0" name=""/>
        <dsp:cNvSpPr/>
      </dsp:nvSpPr>
      <dsp:spPr>
        <a:xfrm>
          <a:off x="0" y="4046122"/>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9F8BF-60CA-48AC-BF91-CF1FFD229EB6}">
      <dsp:nvSpPr>
        <dsp:cNvPr id="0" name=""/>
        <dsp:cNvSpPr/>
      </dsp:nvSpPr>
      <dsp:spPr>
        <a:xfrm>
          <a:off x="489497" y="4410210"/>
          <a:ext cx="889994" cy="88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E8FEC-D25E-45A8-A1C2-294A29F567DE}">
      <dsp:nvSpPr>
        <dsp:cNvPr id="0" name=""/>
        <dsp:cNvSpPr/>
      </dsp:nvSpPr>
      <dsp:spPr>
        <a:xfrm>
          <a:off x="1868988" y="4046122"/>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Physiology</a:t>
          </a:r>
        </a:p>
      </dsp:txBody>
      <dsp:txXfrm>
        <a:off x="1868988" y="4046122"/>
        <a:ext cx="2761356" cy="1618172"/>
      </dsp:txXfrm>
    </dsp:sp>
    <dsp:sp modelId="{932279AF-E878-4A8A-ADF9-D9F37C721A76}">
      <dsp:nvSpPr>
        <dsp:cNvPr id="0" name=""/>
        <dsp:cNvSpPr/>
      </dsp:nvSpPr>
      <dsp:spPr>
        <a:xfrm>
          <a:off x="4630345" y="4046122"/>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Increased Heart Rate</a:t>
          </a:r>
        </a:p>
        <a:p>
          <a:pPr marL="0" lvl="0" indent="0" algn="l" defTabSz="622300">
            <a:lnSpc>
              <a:spcPct val="90000"/>
            </a:lnSpc>
            <a:spcBef>
              <a:spcPct val="0"/>
            </a:spcBef>
            <a:spcAft>
              <a:spcPct val="35000"/>
            </a:spcAft>
            <a:buNone/>
          </a:pPr>
          <a:r>
            <a:rPr lang="en-US" sz="1400" kern="1200"/>
            <a:t>Decreased Heart Rate Variability</a:t>
          </a:r>
        </a:p>
      </dsp:txBody>
      <dsp:txXfrm>
        <a:off x="4630345" y="4046122"/>
        <a:ext cx="1506002" cy="16181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much time so I’m just going to hop right into it</a:t>
            </a:r>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51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top it all off, </a:t>
            </a:r>
          </a:p>
          <a:p>
            <a:endParaRPr lang="en-US" dirty="0"/>
          </a:p>
          <a:p>
            <a:r>
              <a:rPr lang="en-US" dirty="0"/>
              <a:t>your lab’s work has highlighted that the mere presence of threat </a:t>
            </a:r>
          </a:p>
          <a:p>
            <a:endParaRPr lang="en-US" dirty="0"/>
          </a:p>
          <a:p>
            <a:r>
              <a:rPr lang="en-US" dirty="0"/>
              <a:t>biases our attention to threat-related stimuli, </a:t>
            </a:r>
          </a:p>
          <a:p>
            <a:endParaRPr lang="en-US" dirty="0"/>
          </a:p>
          <a:p>
            <a:r>
              <a:rPr lang="en-US" dirty="0"/>
              <a:t>more so than explained by negative valence alone </a:t>
            </a:r>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8006674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extLst>
      <p:ext uri="{BB962C8B-B14F-4D97-AF65-F5344CB8AC3E}">
        <p14:creationId xmlns:p14="http://schemas.microsoft.com/office/powerpoint/2010/main" val="41560885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extLst>
      <p:ext uri="{BB962C8B-B14F-4D97-AF65-F5344CB8AC3E}">
        <p14:creationId xmlns:p14="http://schemas.microsoft.com/office/powerpoint/2010/main" val="29960160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extLst>
      <p:ext uri="{BB962C8B-B14F-4D97-AF65-F5344CB8AC3E}">
        <p14:creationId xmlns:p14="http://schemas.microsoft.com/office/powerpoint/2010/main" val="24734559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extLst>
      <p:ext uri="{BB962C8B-B14F-4D97-AF65-F5344CB8AC3E}">
        <p14:creationId xmlns:p14="http://schemas.microsoft.com/office/powerpoint/2010/main" val="24936360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extLst>
      <p:ext uri="{BB962C8B-B14F-4D97-AF65-F5344CB8AC3E}">
        <p14:creationId xmlns:p14="http://schemas.microsoft.com/office/powerpoint/2010/main" val="41881615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extLst>
      <p:ext uri="{BB962C8B-B14F-4D97-AF65-F5344CB8AC3E}">
        <p14:creationId xmlns:p14="http://schemas.microsoft.com/office/powerpoint/2010/main" val="7979680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extLst>
      <p:ext uri="{BB962C8B-B14F-4D97-AF65-F5344CB8AC3E}">
        <p14:creationId xmlns:p14="http://schemas.microsoft.com/office/powerpoint/2010/main" val="341624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it seems that if we want solutions </a:t>
            </a:r>
          </a:p>
          <a:p>
            <a:endParaRPr lang="en-US" dirty="0"/>
          </a:p>
          <a:p>
            <a:r>
              <a:rPr lang="en-US" dirty="0"/>
              <a:t>or at least a better understanding of circumstances like </a:t>
            </a:r>
          </a:p>
          <a:p>
            <a:endParaRPr lang="en-US" dirty="0"/>
          </a:p>
          <a:p>
            <a:r>
              <a:rPr lang="en-US" dirty="0"/>
              <a:t>anxiety disorders, trauma responses, </a:t>
            </a:r>
          </a:p>
          <a:p>
            <a:endParaRPr lang="en-US" dirty="0"/>
          </a:p>
          <a:p>
            <a:r>
              <a:rPr lang="en-US" dirty="0"/>
              <a:t>prejudice, and deadly police interactions,  </a:t>
            </a:r>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3211560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again can be aversive, unexpected, dynamic, complex, and compounded</a:t>
            </a:r>
          </a:p>
          <a:p>
            <a:endParaRPr lang="en-US" dirty="0"/>
          </a:p>
          <a:p>
            <a:r>
              <a:rPr lang="en-US" dirty="0"/>
              <a:t>we really need, in the opinion of this talk, </a:t>
            </a:r>
          </a:p>
          <a:p>
            <a:endParaRPr lang="en-US" dirty="0"/>
          </a:p>
          <a:p>
            <a:r>
              <a:rPr lang="en-US" dirty="0"/>
              <a:t>paradigms that incorporate these features </a:t>
            </a:r>
          </a:p>
          <a:p>
            <a:endParaRPr lang="en-US" dirty="0"/>
          </a:p>
          <a:p>
            <a:r>
              <a:rPr lang="en-US" dirty="0"/>
              <a:t>There has been a ton of really great work in this regard</a:t>
            </a:r>
          </a:p>
        </p:txBody>
      </p:sp>
      <p:sp>
        <p:nvSpPr>
          <p:cNvPr id="4" name="Slide Number Placeholder 3"/>
          <p:cNvSpPr>
            <a:spLocks noGrp="1"/>
          </p:cNvSpPr>
          <p:nvPr>
            <p:ph type="sldNum" sz="quarter" idx="5"/>
          </p:nvPr>
        </p:nvSpPr>
        <p:spPr/>
        <p:txBody>
          <a:bodyPr/>
          <a:lstStyle/>
          <a:p>
            <a:fld id="{737D205A-A210-4D70-A5A7-4AE9F5805460}" type="slidenum">
              <a:rPr lang="en-US" smtClean="0"/>
              <a:t>12</a:t>
            </a:fld>
            <a:endParaRPr lang="en-US"/>
          </a:p>
        </p:txBody>
      </p:sp>
    </p:spTree>
    <p:extLst>
      <p:ext uri="{BB962C8B-B14F-4D97-AF65-F5344CB8AC3E}">
        <p14:creationId xmlns:p14="http://schemas.microsoft.com/office/powerpoint/2010/main" val="3744444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probably briefly start by defining emotion regulation</a:t>
            </a:r>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3562963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emotion regulation can be thought of as </a:t>
            </a:r>
            <a:r>
              <a:rPr lang="en-US" sz="12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p>
          <a:p>
            <a:endParaRPr lang="en-US" sz="1200" dirty="0">
              <a:solidFill>
                <a:schemeClr val="dk1"/>
              </a:solidFill>
              <a:latin typeface="Times New Roman"/>
              <a:cs typeface="Times New Roman"/>
              <a:sym typeface="Times New Roman"/>
            </a:endParaRPr>
          </a:p>
          <a:p>
            <a:r>
              <a:rPr lang="en-US" sz="1200" dirty="0">
                <a:solidFill>
                  <a:schemeClr val="dk1"/>
                </a:solidFill>
                <a:latin typeface="Times New Roman"/>
                <a:cs typeface="Times New Roman"/>
                <a:sym typeface="Times New Roman"/>
              </a:rPr>
              <a:t>How people might regulate is most commonly classified by strategy,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36773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dk1"/>
                </a:solidFill>
                <a:latin typeface="Times New Roman"/>
                <a:cs typeface="Times New Roman"/>
                <a:sym typeface="Times New Roman"/>
              </a:rPr>
              <a:t>so if someone were to reevaluate a scary movie by reminding themselves that it’s all just actors, they might be engaging in reappraisal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2945414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were to divert their attention to a less aversive stimulus, we might say that they are using distraction</a:t>
            </a:r>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1536795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they try to just white knuckle their feelings, we might say that they are engaging in suppression</a:t>
            </a:r>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4224634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strategy situation fit hypothesis of emotion regulation proposes that these strategies have their own strengths and weaknesses </a:t>
            </a:r>
          </a:p>
          <a:p>
            <a:endParaRPr lang="en-US" dirty="0"/>
          </a:p>
          <a:p>
            <a:r>
              <a:rPr lang="en-US" dirty="0"/>
              <a:t>and should be used like tools in a tool box to maximize positive outcomes.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18</a:t>
            </a:fld>
            <a:endParaRPr lang="en-US"/>
          </a:p>
        </p:txBody>
      </p:sp>
    </p:spTree>
    <p:extLst>
      <p:ext uri="{BB962C8B-B14F-4D97-AF65-F5344CB8AC3E}">
        <p14:creationId xmlns:p14="http://schemas.microsoft.com/office/powerpoint/2010/main" val="2330208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well established association is between that of affective intensity and strategy choice.</a:t>
            </a:r>
          </a:p>
          <a:p>
            <a:endParaRPr lang="en-US" dirty="0"/>
          </a:p>
          <a:p>
            <a:r>
              <a:rPr lang="en-US" dirty="0"/>
              <a:t>As affective intensity increases, the efficacy of engagement strategies like reappraisal decreases, </a:t>
            </a:r>
          </a:p>
          <a:p>
            <a:endParaRPr lang="en-US" dirty="0"/>
          </a:p>
          <a:p>
            <a:r>
              <a:rPr lang="en-US" dirty="0"/>
              <a:t>so people more often choose disengagement strategies like distraction which are more effective at higher intensities</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19</a:t>
            </a:fld>
            <a:endParaRPr lang="en-US"/>
          </a:p>
        </p:txBody>
      </p:sp>
    </p:spTree>
    <p:extLst>
      <p:ext uri="{BB962C8B-B14F-4D97-AF65-F5344CB8AC3E}">
        <p14:creationId xmlns:p14="http://schemas.microsoft.com/office/powerpoint/2010/main" val="188900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2909249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which strategy those chose and how it affected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20</a:t>
            </a:fld>
            <a:endParaRPr lang="en-US"/>
          </a:p>
        </p:txBody>
      </p:sp>
    </p:spTree>
    <p:extLst>
      <p:ext uri="{BB962C8B-B14F-4D97-AF65-F5344CB8AC3E}">
        <p14:creationId xmlns:p14="http://schemas.microsoft.com/office/powerpoint/2010/main" val="1258547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which strategy those chose and how it affected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21</a:t>
            </a:fld>
            <a:endParaRPr lang="en-US"/>
          </a:p>
        </p:txBody>
      </p:sp>
    </p:spTree>
    <p:extLst>
      <p:ext uri="{BB962C8B-B14F-4D97-AF65-F5344CB8AC3E}">
        <p14:creationId xmlns:p14="http://schemas.microsoft.com/office/powerpoint/2010/main" val="4171950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both which strategy those chose and how it influenced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22</a:t>
            </a:fld>
            <a:endParaRPr lang="en-US"/>
          </a:p>
        </p:txBody>
      </p:sp>
    </p:spTree>
    <p:extLst>
      <p:ext uri="{BB962C8B-B14F-4D97-AF65-F5344CB8AC3E}">
        <p14:creationId xmlns:p14="http://schemas.microsoft.com/office/powerpoint/2010/main" val="1096242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both which strategy those chose and how it influenced the affective experience.</a:t>
            </a:r>
          </a:p>
        </p:txBody>
      </p:sp>
      <p:sp>
        <p:nvSpPr>
          <p:cNvPr id="4" name="Slide Number Placeholder 3"/>
          <p:cNvSpPr>
            <a:spLocks noGrp="1"/>
          </p:cNvSpPr>
          <p:nvPr>
            <p:ph type="sldNum" sz="quarter" idx="5"/>
          </p:nvPr>
        </p:nvSpPr>
        <p:spPr/>
        <p:txBody>
          <a:bodyPr/>
          <a:lstStyle/>
          <a:p>
            <a:fld id="{737D205A-A210-4D70-A5A7-4AE9F5805460}" type="slidenum">
              <a:rPr lang="en-US" smtClean="0"/>
              <a:t>23</a:t>
            </a:fld>
            <a:endParaRPr lang="en-US"/>
          </a:p>
        </p:txBody>
      </p:sp>
    </p:spTree>
    <p:extLst>
      <p:ext uri="{BB962C8B-B14F-4D97-AF65-F5344CB8AC3E}">
        <p14:creationId xmlns:p14="http://schemas.microsoft.com/office/powerpoint/2010/main" val="370970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simple design has been very fruitful and established a quite large effect size between intensity and regulation choice. </a:t>
            </a:r>
          </a:p>
          <a:p>
            <a:endParaRPr lang="en-US" dirty="0"/>
          </a:p>
          <a:p>
            <a:r>
              <a:rPr lang="en" dirty="0">
                <a:solidFill>
                  <a:schemeClr val="dk1"/>
                </a:solidFill>
                <a:latin typeface="Calibri"/>
                <a:ea typeface="Calibri"/>
                <a:cs typeface="Calibri"/>
                <a:sym typeface="Calibri"/>
              </a:rPr>
              <a:t>But self-regulation within this design differs markedly from how we self-regulate in our daily lives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24</a:t>
            </a:fld>
            <a:endParaRPr lang="en-US"/>
          </a:p>
        </p:txBody>
      </p:sp>
    </p:spTree>
    <p:extLst>
      <p:ext uri="{BB962C8B-B14F-4D97-AF65-F5344CB8AC3E}">
        <p14:creationId xmlns:p14="http://schemas.microsoft.com/office/powerpoint/2010/main" val="810846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Namely, participants are still trained in regulation strategies and prompted to regulate. </a:t>
            </a:r>
          </a:p>
          <a:p>
            <a:endParaRPr lang="en-US" dirty="0"/>
          </a:p>
          <a:p>
            <a:r>
              <a:rPr lang="en-US" dirty="0"/>
              <a:t>When someone cuts you off in traffic or feels insulted, </a:t>
            </a:r>
          </a:p>
          <a:p>
            <a:endParaRPr lang="en-US" dirty="0"/>
          </a:p>
          <a:p>
            <a:r>
              <a:rPr lang="en-US" dirty="0"/>
              <a:t>we have don’t know if these individuals would use these methods or regulate at all if not instructed to. </a:t>
            </a:r>
          </a:p>
          <a:p>
            <a:endParaRPr lang="en-US" dirty="0"/>
          </a:p>
          <a:p>
            <a:r>
              <a:rPr lang="en-US" dirty="0"/>
              <a:t>People aren’t often to think about self-regulation in these terms. </a:t>
            </a:r>
          </a:p>
        </p:txBody>
      </p:sp>
      <p:sp>
        <p:nvSpPr>
          <p:cNvPr id="4" name="Slide Number Placeholder 3"/>
          <p:cNvSpPr>
            <a:spLocks noGrp="1"/>
          </p:cNvSpPr>
          <p:nvPr>
            <p:ph type="sldNum" sz="quarter" idx="5"/>
          </p:nvPr>
        </p:nvSpPr>
        <p:spPr/>
        <p:txBody>
          <a:bodyPr/>
          <a:lstStyle/>
          <a:p>
            <a:fld id="{2BCD780D-AFF0-4875-B9AC-BABCE7BE7712}" type="slidenum">
              <a:rPr lang="en-US" smtClean="0"/>
              <a:t>25</a:t>
            </a:fld>
            <a:endParaRPr lang="en-US"/>
          </a:p>
        </p:txBody>
      </p:sp>
    </p:spTree>
    <p:extLst>
      <p:ext uri="{BB962C8B-B14F-4D97-AF65-F5344CB8AC3E}">
        <p14:creationId xmlns:p14="http://schemas.microsoft.com/office/powerpoint/2010/main" val="3652298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know from study designs that do not artificially limit how people regulate that, </a:t>
            </a:r>
          </a:p>
          <a:p>
            <a:endParaRPr lang="en-US" dirty="0"/>
          </a:p>
          <a:p>
            <a:r>
              <a:rPr lang="en-US" dirty="0"/>
              <a:t>when allowed, </a:t>
            </a:r>
          </a:p>
          <a:p>
            <a:endParaRPr lang="en-US" dirty="0"/>
          </a:p>
          <a:p>
            <a:r>
              <a:rPr lang="en-US" dirty="0"/>
              <a:t>people often try multiple strategies for the same event.</a:t>
            </a:r>
          </a:p>
          <a:p>
            <a:endParaRPr lang="en-US" dirty="0"/>
          </a:p>
          <a:p>
            <a:r>
              <a:rPr lang="en-US" dirty="0"/>
              <a:t>The paradigms I just highlighted almost exclusively study distraction and reappraisal.</a:t>
            </a:r>
          </a:p>
          <a:p>
            <a:endParaRPr lang="en-US" dirty="0"/>
          </a:p>
          <a:p>
            <a:r>
              <a:rPr lang="en-US" dirty="0"/>
              <a:t>In reality, people use idiosyncratic strategies that don’t fit in the Gross model,</a:t>
            </a:r>
          </a:p>
          <a:p>
            <a:endParaRPr lang="en-US" dirty="0"/>
          </a:p>
          <a:p>
            <a:r>
              <a:rPr lang="en-US" dirty="0"/>
              <a:t>And they can experiment quite a bit with strategies to find the one that works for them</a:t>
            </a:r>
          </a:p>
        </p:txBody>
      </p:sp>
      <p:sp>
        <p:nvSpPr>
          <p:cNvPr id="4" name="Slide Number Placeholder 3"/>
          <p:cNvSpPr>
            <a:spLocks noGrp="1"/>
          </p:cNvSpPr>
          <p:nvPr>
            <p:ph type="sldNum" sz="quarter" idx="5"/>
          </p:nvPr>
        </p:nvSpPr>
        <p:spPr/>
        <p:txBody>
          <a:bodyPr/>
          <a:lstStyle/>
          <a:p>
            <a:fld id="{2BCD780D-AFF0-4875-B9AC-BABCE7BE7712}" type="slidenum">
              <a:rPr lang="en-US" smtClean="0"/>
              <a:t>26</a:t>
            </a:fld>
            <a:endParaRPr lang="en-US"/>
          </a:p>
        </p:txBody>
      </p:sp>
    </p:spTree>
    <p:extLst>
      <p:ext uri="{BB962C8B-B14F-4D97-AF65-F5344CB8AC3E}">
        <p14:creationId xmlns:p14="http://schemas.microsoft.com/office/powerpoint/2010/main" val="2853789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Concerns about the validity of these tasks has been supported by meta-analyses which have found a lack of internal validity across tasks in the pre-existing self-regulation paradigms </a:t>
            </a:r>
          </a:p>
        </p:txBody>
      </p:sp>
      <p:sp>
        <p:nvSpPr>
          <p:cNvPr id="4" name="Slide Number Placeholder 3"/>
          <p:cNvSpPr>
            <a:spLocks noGrp="1"/>
          </p:cNvSpPr>
          <p:nvPr>
            <p:ph type="sldNum" sz="quarter" idx="5"/>
          </p:nvPr>
        </p:nvSpPr>
        <p:spPr/>
        <p:txBody>
          <a:bodyPr/>
          <a:lstStyle/>
          <a:p>
            <a:fld id="{2BCD780D-AFF0-4875-B9AC-BABCE7BE7712}" type="slidenum">
              <a:rPr lang="en-US" smtClean="0"/>
              <a:t>27</a:t>
            </a:fld>
            <a:endParaRPr lang="en-US"/>
          </a:p>
        </p:txBody>
      </p:sp>
    </p:spTree>
    <p:extLst>
      <p:ext uri="{BB962C8B-B14F-4D97-AF65-F5344CB8AC3E}">
        <p14:creationId xmlns:p14="http://schemas.microsoft.com/office/powerpoint/2010/main" val="3869869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attempts to improve upon these designs by using experiential sampling methods have been really great, but they can often be limited scope and now well suited to capture high-intensity emotion regulation</a:t>
            </a:r>
          </a:p>
        </p:txBody>
      </p:sp>
      <p:sp>
        <p:nvSpPr>
          <p:cNvPr id="4" name="Slide Number Placeholder 3"/>
          <p:cNvSpPr>
            <a:spLocks noGrp="1"/>
          </p:cNvSpPr>
          <p:nvPr>
            <p:ph type="sldNum" sz="quarter" idx="5"/>
          </p:nvPr>
        </p:nvSpPr>
        <p:spPr/>
        <p:txBody>
          <a:bodyPr/>
          <a:lstStyle/>
          <a:p>
            <a:fld id="{2BCD780D-AFF0-4875-B9AC-BABCE7BE7712}" type="slidenum">
              <a:rPr lang="en-US" smtClean="0"/>
              <a:t>28</a:t>
            </a:fld>
            <a:endParaRPr lang="en-US"/>
          </a:p>
        </p:txBody>
      </p:sp>
    </p:spTree>
    <p:extLst>
      <p:ext uri="{BB962C8B-B14F-4D97-AF65-F5344CB8AC3E}">
        <p14:creationId xmlns:p14="http://schemas.microsoft.com/office/powerpoint/2010/main" val="845234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latin typeface="Calibri"/>
                <a:ea typeface="Calibri"/>
                <a:cs typeface="Calibri"/>
                <a:sym typeface="Calibri"/>
              </a:rPr>
              <a:t>A</a:t>
            </a:r>
            <a:r>
              <a:rPr lang="en" dirty="0">
                <a:solidFill>
                  <a:schemeClr val="dk1"/>
                </a:solidFill>
                <a:latin typeface="Calibri"/>
                <a:ea typeface="Calibri"/>
                <a:cs typeface="Calibri"/>
                <a:sym typeface="Calibri"/>
              </a:rPr>
              <a:t>nd might miss situations when when self-regulation,</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 or keeping our cool, </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matters most: </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in risky and high-stress situations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what we aimed to do was a bit different than the pre-eminent paradigm</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29</a:t>
            </a:fld>
            <a:endParaRPr lang="en-US"/>
          </a:p>
        </p:txBody>
      </p:sp>
    </p:spTree>
    <p:extLst>
      <p:ext uri="{BB962C8B-B14F-4D97-AF65-F5344CB8AC3E}">
        <p14:creationId xmlns:p14="http://schemas.microsoft.com/office/powerpoint/2010/main" val="828498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details make it really hard to study threat as it might exist in our daily lives,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2884382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really wanted to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train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 aren’t constrained to two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prompt them to 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they’re in really challenging circumstances,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will influence their self-regulation?</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30</a:t>
            </a:fld>
            <a:endParaRPr lang="en-US"/>
          </a:p>
        </p:txBody>
      </p:sp>
    </p:spTree>
    <p:extLst>
      <p:ext uri="{BB962C8B-B14F-4D97-AF65-F5344CB8AC3E}">
        <p14:creationId xmlns:p14="http://schemas.microsoft.com/office/powerpoint/2010/main" val="156045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well-adjusted person would likely never go seeking out any of these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31</a:t>
            </a:fld>
            <a:endParaRPr lang="en-US"/>
          </a:p>
        </p:txBody>
      </p:sp>
    </p:spTree>
    <p:extLst>
      <p:ext uri="{BB962C8B-B14F-4D97-AF65-F5344CB8AC3E}">
        <p14:creationId xmlns:p14="http://schemas.microsoft.com/office/powerpoint/2010/main" val="2987843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32</a:t>
            </a:fld>
            <a:endParaRPr lang="en-US"/>
          </a:p>
        </p:txBody>
      </p:sp>
    </p:spTree>
    <p:extLst>
      <p:ext uri="{BB962C8B-B14F-4D97-AF65-F5344CB8AC3E}">
        <p14:creationId xmlns:p14="http://schemas.microsoft.com/office/powerpoint/2010/main" val="90109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33</a:t>
            </a:fld>
            <a:endParaRPr lang="en-US"/>
          </a:p>
        </p:txBody>
      </p:sp>
    </p:spTree>
    <p:extLst>
      <p:ext uri="{BB962C8B-B14F-4D97-AF65-F5344CB8AC3E}">
        <p14:creationId xmlns:p14="http://schemas.microsoft.com/office/powerpoint/2010/main" val="695250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34</a:t>
            </a:fld>
            <a:endParaRPr lang="en-US"/>
          </a:p>
        </p:txBody>
      </p:sp>
    </p:spTree>
    <p:extLst>
      <p:ext uri="{BB962C8B-B14F-4D97-AF65-F5344CB8AC3E}">
        <p14:creationId xmlns:p14="http://schemas.microsoft.com/office/powerpoint/2010/main" val="4166226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this safety makes these situations categorically different from the threats I’d just talked about, </a:t>
            </a:r>
          </a:p>
          <a:p>
            <a:endParaRPr lang="en-US" dirty="0"/>
          </a:p>
          <a:p>
            <a:r>
              <a:rPr lang="en-US" dirty="0"/>
              <a:t>haunted house experiences incorporate all of the features that are otherwise hard to fit in a lab experiment. </a:t>
            </a:r>
          </a:p>
          <a:p>
            <a:endParaRPr lang="en-US" dirty="0"/>
          </a:p>
          <a:p>
            <a:r>
              <a:rPr lang="en-US" dirty="0"/>
              <a:t>They can be aversive, they are surprising, the events unfold over time, they often contain an ample and varied amount of auditory, visual, and sensory stimuli, and the events do not exist in isolation.</a:t>
            </a:r>
          </a:p>
          <a:p>
            <a:endParaRPr lang="en-US" dirty="0"/>
          </a:p>
          <a:p>
            <a:r>
              <a:rPr lang="en-US" dirty="0"/>
              <a:t>Here are a few examples of the sights that our participants experienced at Terror Behind the Walls, hosted at Eastern State Penitentiary in Philadelphia. </a:t>
            </a:r>
          </a:p>
        </p:txBody>
      </p:sp>
      <p:sp>
        <p:nvSpPr>
          <p:cNvPr id="4" name="Slide Number Placeholder 3"/>
          <p:cNvSpPr>
            <a:spLocks noGrp="1"/>
          </p:cNvSpPr>
          <p:nvPr>
            <p:ph type="sldNum" sz="quarter" idx="5"/>
          </p:nvPr>
        </p:nvSpPr>
        <p:spPr/>
        <p:txBody>
          <a:bodyPr/>
          <a:lstStyle/>
          <a:p>
            <a:fld id="{2BCD780D-AFF0-4875-B9AC-BABCE7BE7712}" type="slidenum">
              <a:rPr lang="en-US" smtClean="0"/>
              <a:t>35</a:t>
            </a:fld>
            <a:endParaRPr lang="en-US"/>
          </a:p>
        </p:txBody>
      </p:sp>
    </p:spTree>
    <p:extLst>
      <p:ext uri="{BB962C8B-B14F-4D97-AF65-F5344CB8AC3E}">
        <p14:creationId xmlns:p14="http://schemas.microsoft.com/office/powerpoint/2010/main" val="1156585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chose Terror Behind the Walls as our setting for a few reasons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One, this environment can feel really overwhelming and chaotic, but it is completely controlled. Participants can feel in danger without being in any real danger</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4078434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Because of fantastic coordination between our team and the people operating this,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did not need to worry about significant variance in participant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p:txBody>
      </p:sp>
    </p:spTree>
    <p:extLst>
      <p:ext uri="{BB962C8B-B14F-4D97-AF65-F5344CB8AC3E}">
        <p14:creationId xmlns:p14="http://schemas.microsoft.com/office/powerpoint/2010/main" val="3170985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experiences was divided into themed sections which provided a lot of different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Making it likely that nearly everyone would have at least have a reaction to something</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1959670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details make it really hard to study threat as it might exist in our daily lives,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615187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and we found that degree to which participants reported highly intense affective responses while still being in no real danger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was far better than what we were able to achieve within the lab</a:t>
            </a:r>
            <a:endParaRPr dirty="0"/>
          </a:p>
        </p:txBody>
      </p:sp>
    </p:spTree>
    <p:extLst>
      <p:ext uri="{BB962C8B-B14F-4D97-AF65-F5344CB8AC3E}">
        <p14:creationId xmlns:p14="http://schemas.microsoft.com/office/powerpoint/2010/main" val="972026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41</a:t>
            </a:fld>
            <a:endParaRPr lang="en-US"/>
          </a:p>
        </p:txBody>
      </p:sp>
    </p:spTree>
    <p:extLst>
      <p:ext uri="{BB962C8B-B14F-4D97-AF65-F5344CB8AC3E}">
        <p14:creationId xmlns:p14="http://schemas.microsoft.com/office/powerpoint/2010/main" val="3533228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2806704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1388215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3607767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1510493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strategy responses were then coded by a team of independent, </a:t>
            </a:r>
          </a:p>
          <a:p>
            <a:endParaRPr lang="en-US" dirty="0"/>
          </a:p>
          <a:p>
            <a:r>
              <a:rPr lang="en-US" dirty="0"/>
              <a:t>hypothesis-blind raters trained to identify strategies. </a:t>
            </a:r>
          </a:p>
          <a:p>
            <a:endParaRPr lang="en-US" dirty="0"/>
          </a:p>
          <a:p>
            <a:r>
              <a:rPr lang="en-US" dirty="0"/>
              <a:t>And from there what I really wanted to establish was just whether this paradigm has any legs. </a:t>
            </a:r>
          </a:p>
          <a:p>
            <a:endParaRPr lang="en-US" dirty="0"/>
          </a:p>
          <a:p>
            <a:r>
              <a:rPr lang="en-US" dirty="0"/>
              <a:t>Can we study self-regulation in this way? </a:t>
            </a:r>
          </a:p>
          <a:p>
            <a:endParaRPr lang="en-US" dirty="0"/>
          </a:p>
          <a:p>
            <a:r>
              <a:rPr lang="en-US" dirty="0"/>
              <a:t>And so what did we find?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46</a:t>
            </a:fld>
            <a:endParaRPr lang="en-US"/>
          </a:p>
        </p:txBody>
      </p:sp>
    </p:spTree>
    <p:extLst>
      <p:ext uri="{BB962C8B-B14F-4D97-AF65-F5344CB8AC3E}">
        <p14:creationId xmlns:p14="http://schemas.microsoft.com/office/powerpoint/2010/main" val="378990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47</a:t>
            </a:fld>
            <a:endParaRPr lang="en-US"/>
          </a:p>
        </p:txBody>
      </p:sp>
    </p:spTree>
    <p:extLst>
      <p:ext uri="{BB962C8B-B14F-4D97-AF65-F5344CB8AC3E}">
        <p14:creationId xmlns:p14="http://schemas.microsoft.com/office/powerpoint/2010/main" val="338812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48</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49</a:t>
            </a:fld>
            <a:endParaRPr lang="en-US"/>
          </a:p>
        </p:txBody>
      </p:sp>
    </p:spTree>
    <p:extLst>
      <p:ext uri="{BB962C8B-B14F-4D97-AF65-F5344CB8AC3E}">
        <p14:creationId xmlns:p14="http://schemas.microsoft.com/office/powerpoint/2010/main" val="4151434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details make it really hard to study threat as it might exist in our daily lives,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650970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50</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51</a:t>
            </a:fld>
            <a:endParaRPr lang="en-US"/>
          </a:p>
        </p:txBody>
      </p:sp>
    </p:spTree>
    <p:extLst>
      <p:ext uri="{BB962C8B-B14F-4D97-AF65-F5344CB8AC3E}">
        <p14:creationId xmlns:p14="http://schemas.microsoft.com/office/powerpoint/2010/main" val="34268087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52</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53</a:t>
            </a:fld>
            <a:endParaRPr lang="en-US"/>
          </a:p>
        </p:txBody>
      </p:sp>
    </p:spTree>
    <p:extLst>
      <p:ext uri="{BB962C8B-B14F-4D97-AF65-F5344CB8AC3E}">
        <p14:creationId xmlns:p14="http://schemas.microsoft.com/office/powerpoint/2010/main" val="2578137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54</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 felt fairly convinced that we are seeing spontaneous self-regulation here</a:t>
            </a:r>
          </a:p>
          <a:p>
            <a:endParaRPr lang="en-US" dirty="0"/>
          </a:p>
          <a:p>
            <a:r>
              <a:rPr lang="en-US" dirty="0"/>
              <a:t>When we ran our analysis to examine whether this affective intensity predicted strategy usage, we failed to find a relationship</a:t>
            </a:r>
          </a:p>
          <a:p>
            <a:endParaRPr lang="en-US" dirty="0"/>
          </a:p>
          <a:p>
            <a:r>
              <a:rPr lang="en-US" dirty="0"/>
              <a:t>But there were a number of issues with this study design</a:t>
            </a:r>
          </a:p>
          <a:p>
            <a:endParaRPr lang="en-US" dirty="0"/>
          </a:p>
          <a:p>
            <a:r>
              <a:rPr lang="en-US" dirty="0"/>
              <a:t>[DELAY IN TIME]</a:t>
            </a:r>
          </a:p>
          <a:p>
            <a:endParaRPr lang="en-US" dirty="0"/>
          </a:p>
          <a:p>
            <a:r>
              <a:rPr lang="en-US" dirty="0"/>
              <a:t>[SMALL SAMPLE SIZE]</a:t>
            </a:r>
          </a:p>
          <a:p>
            <a:endParaRPr lang="en-US" dirty="0"/>
          </a:p>
          <a:p>
            <a:r>
              <a:rPr lang="en-US" dirty="0"/>
              <a:t>[PRESECRIBED EMOTIONS]</a:t>
            </a:r>
          </a:p>
        </p:txBody>
      </p:sp>
      <p:sp>
        <p:nvSpPr>
          <p:cNvPr id="4" name="Slide Number Placeholder 3"/>
          <p:cNvSpPr>
            <a:spLocks noGrp="1"/>
          </p:cNvSpPr>
          <p:nvPr>
            <p:ph type="sldNum" sz="quarter" idx="5"/>
          </p:nvPr>
        </p:nvSpPr>
        <p:spPr/>
        <p:txBody>
          <a:bodyPr/>
          <a:lstStyle/>
          <a:p>
            <a:fld id="{737D205A-A210-4D70-A5A7-4AE9F5805460}" type="slidenum">
              <a:rPr lang="en-US" smtClean="0"/>
              <a:t>55</a:t>
            </a:fld>
            <a:endParaRPr lang="en-US"/>
          </a:p>
        </p:txBody>
      </p:sp>
    </p:spTree>
    <p:extLst>
      <p:ext uri="{BB962C8B-B14F-4D97-AF65-F5344CB8AC3E}">
        <p14:creationId xmlns:p14="http://schemas.microsoft.com/office/powerpoint/2010/main" val="3016993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56</a:t>
            </a:fld>
            <a:endParaRPr lang="en-US"/>
          </a:p>
        </p:txBody>
      </p:sp>
    </p:spTree>
    <p:extLst>
      <p:ext uri="{BB962C8B-B14F-4D97-AF65-F5344CB8AC3E}">
        <p14:creationId xmlns:p14="http://schemas.microsoft.com/office/powerpoint/2010/main" val="3937436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57</a:t>
            </a:fld>
            <a:endParaRPr lang="en-US"/>
          </a:p>
        </p:txBody>
      </p:sp>
    </p:spTree>
    <p:extLst>
      <p:ext uri="{BB962C8B-B14F-4D97-AF65-F5344CB8AC3E}">
        <p14:creationId xmlns:p14="http://schemas.microsoft.com/office/powerpoint/2010/main" val="26520175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58</a:t>
            </a:fld>
            <a:endParaRPr lang="en-US"/>
          </a:p>
        </p:txBody>
      </p:sp>
    </p:spTree>
    <p:extLst>
      <p:ext uri="{BB962C8B-B14F-4D97-AF65-F5344CB8AC3E}">
        <p14:creationId xmlns:p14="http://schemas.microsoft.com/office/powerpoint/2010/main" val="39341236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59</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details make it really hard to study threat as it might exist in our daily lives,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1908763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60</a:t>
            </a:fld>
            <a:endParaRPr lang="en-US"/>
          </a:p>
        </p:txBody>
      </p:sp>
    </p:spTree>
    <p:extLst>
      <p:ext uri="{BB962C8B-B14F-4D97-AF65-F5344CB8AC3E}">
        <p14:creationId xmlns:p14="http://schemas.microsoft.com/office/powerpoint/2010/main" val="4246812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61</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[BEFORE MOVING ON] and again, this is replicating what we found in our pilot</a:t>
            </a:r>
          </a:p>
        </p:txBody>
      </p:sp>
      <p:sp>
        <p:nvSpPr>
          <p:cNvPr id="4" name="Slide Number Placeholder 3"/>
          <p:cNvSpPr>
            <a:spLocks noGrp="1"/>
          </p:cNvSpPr>
          <p:nvPr>
            <p:ph type="sldNum" sz="quarter" idx="10"/>
          </p:nvPr>
        </p:nvSpPr>
        <p:spPr/>
        <p:txBody>
          <a:bodyPr/>
          <a:lstStyle/>
          <a:p>
            <a:fld id="{737D205A-A210-4D70-A5A7-4AE9F5805460}" type="slidenum">
              <a:rPr lang="en-US" smtClean="0"/>
              <a:t>62</a:t>
            </a:fld>
            <a:endParaRPr lang="en-US"/>
          </a:p>
        </p:txBody>
      </p:sp>
    </p:spTree>
    <p:extLst>
      <p:ext uri="{BB962C8B-B14F-4D97-AF65-F5344CB8AC3E}">
        <p14:creationId xmlns:p14="http://schemas.microsoft.com/office/powerpoint/2010/main" val="1156937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64</a:t>
            </a:fld>
            <a:endParaRPr lang="en-US"/>
          </a:p>
        </p:txBody>
      </p:sp>
    </p:spTree>
    <p:extLst>
      <p:ext uri="{BB962C8B-B14F-4D97-AF65-F5344CB8AC3E}">
        <p14:creationId xmlns:p14="http://schemas.microsoft.com/office/powerpoint/2010/main" val="16916350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65</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 second thing I think we can take away here</a:t>
            </a:r>
          </a:p>
          <a:p>
            <a:endParaRPr lang="en-US" dirty="0"/>
          </a:p>
          <a:p>
            <a:r>
              <a:rPr lang="en-US" dirty="0"/>
              <a:t>[TALK]</a:t>
            </a:r>
          </a:p>
          <a:p>
            <a:endParaRPr lang="en-US" dirty="0"/>
          </a:p>
          <a:p>
            <a:r>
              <a:rPr lang="en-US" dirty="0"/>
              <a:t>But where does that leave us?</a:t>
            </a:r>
          </a:p>
          <a:p>
            <a:endParaRPr lang="en-US" dirty="0"/>
          </a:p>
          <a:p>
            <a:r>
              <a:rPr lang="en-US" dirty="0"/>
              <a:t>A null effect is not very exciting and doesn’t really tell us much</a:t>
            </a:r>
          </a:p>
        </p:txBody>
      </p:sp>
      <p:sp>
        <p:nvSpPr>
          <p:cNvPr id="4" name="Slide Number Placeholder 3"/>
          <p:cNvSpPr>
            <a:spLocks noGrp="1"/>
          </p:cNvSpPr>
          <p:nvPr>
            <p:ph type="sldNum" sz="quarter" idx="5"/>
          </p:nvPr>
        </p:nvSpPr>
        <p:spPr/>
        <p:txBody>
          <a:bodyPr/>
          <a:lstStyle/>
          <a:p>
            <a:fld id="{737D205A-A210-4D70-A5A7-4AE9F5805460}" type="slidenum">
              <a:rPr lang="en-US" smtClean="0"/>
              <a:t>67</a:t>
            </a:fld>
            <a:endParaRPr lang="en-US"/>
          </a:p>
        </p:txBody>
      </p:sp>
    </p:spTree>
    <p:extLst>
      <p:ext uri="{BB962C8B-B14F-4D97-AF65-F5344CB8AC3E}">
        <p14:creationId xmlns:p14="http://schemas.microsoft.com/office/powerpoint/2010/main" val="3916216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68</a:t>
            </a:fld>
            <a:endParaRPr lang="en-US"/>
          </a:p>
        </p:txBody>
      </p:sp>
    </p:spTree>
    <p:extLst>
      <p:ext uri="{BB962C8B-B14F-4D97-AF65-F5344CB8AC3E}">
        <p14:creationId xmlns:p14="http://schemas.microsoft.com/office/powerpoint/2010/main" val="19730944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69</a:t>
            </a:fld>
            <a:endParaRPr lang="en-US"/>
          </a:p>
        </p:txBody>
      </p:sp>
    </p:spTree>
    <p:extLst>
      <p:ext uri="{BB962C8B-B14F-4D97-AF65-F5344CB8AC3E}">
        <p14:creationId xmlns:p14="http://schemas.microsoft.com/office/powerpoint/2010/main" val="37328279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70</a:t>
            </a:fld>
            <a:endParaRPr lang="en-US"/>
          </a:p>
        </p:txBody>
      </p:sp>
    </p:spTree>
    <p:extLst>
      <p:ext uri="{BB962C8B-B14F-4D97-AF65-F5344CB8AC3E}">
        <p14:creationId xmlns:p14="http://schemas.microsoft.com/office/powerpoint/2010/main" val="28203703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71</a:t>
            </a:fld>
            <a:endParaRPr lang="en-US"/>
          </a:p>
        </p:txBody>
      </p:sp>
    </p:spTree>
    <p:extLst>
      <p:ext uri="{BB962C8B-B14F-4D97-AF65-F5344CB8AC3E}">
        <p14:creationId xmlns:p14="http://schemas.microsoft.com/office/powerpoint/2010/main" val="4029267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details make it really hard to study threat as it might exist in our daily lives,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2768196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73</a:t>
            </a:fld>
            <a:endParaRPr lang="en-US"/>
          </a:p>
        </p:txBody>
      </p:sp>
    </p:spTree>
    <p:extLst>
      <p:ext uri="{BB962C8B-B14F-4D97-AF65-F5344CB8AC3E}">
        <p14:creationId xmlns:p14="http://schemas.microsoft.com/office/powerpoint/2010/main" val="24998545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74</a:t>
            </a:fld>
            <a:endParaRPr lang="en-US"/>
          </a:p>
        </p:txBody>
      </p:sp>
    </p:spTree>
    <p:extLst>
      <p:ext uri="{BB962C8B-B14F-4D97-AF65-F5344CB8AC3E}">
        <p14:creationId xmlns:p14="http://schemas.microsoft.com/office/powerpoint/2010/main" val="3038137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75</a:t>
            </a:fld>
            <a:endParaRPr lang="en-US"/>
          </a:p>
        </p:txBody>
      </p:sp>
    </p:spTree>
    <p:extLst>
      <p:ext uri="{BB962C8B-B14F-4D97-AF65-F5344CB8AC3E}">
        <p14:creationId xmlns:p14="http://schemas.microsoft.com/office/powerpoint/2010/main" val="6573880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76</a:t>
            </a:fld>
            <a:endParaRPr lang="en-US"/>
          </a:p>
        </p:txBody>
      </p:sp>
    </p:spTree>
    <p:extLst>
      <p:ext uri="{BB962C8B-B14F-4D97-AF65-F5344CB8AC3E}">
        <p14:creationId xmlns:p14="http://schemas.microsoft.com/office/powerpoint/2010/main" val="1854570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79</a:t>
            </a:fld>
            <a:endParaRPr lang="en-US"/>
          </a:p>
        </p:txBody>
      </p:sp>
    </p:spTree>
    <p:extLst>
      <p:ext uri="{BB962C8B-B14F-4D97-AF65-F5344CB8AC3E}">
        <p14:creationId xmlns:p14="http://schemas.microsoft.com/office/powerpoint/2010/main" val="2911762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80</a:t>
            </a:fld>
            <a:endParaRPr lang="en-US"/>
          </a:p>
        </p:txBody>
      </p:sp>
    </p:spTree>
    <p:extLst>
      <p:ext uri="{BB962C8B-B14F-4D97-AF65-F5344CB8AC3E}">
        <p14:creationId xmlns:p14="http://schemas.microsoft.com/office/powerpoint/2010/main" val="84996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81</a:t>
            </a:fld>
            <a:endParaRPr lang="en-US"/>
          </a:p>
        </p:txBody>
      </p:sp>
    </p:spTree>
    <p:extLst>
      <p:ext uri="{BB962C8B-B14F-4D97-AF65-F5344CB8AC3E}">
        <p14:creationId xmlns:p14="http://schemas.microsoft.com/office/powerpoint/2010/main" val="1216289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82</a:t>
            </a:fld>
            <a:endParaRPr lang="en-US"/>
          </a:p>
        </p:txBody>
      </p:sp>
    </p:spTree>
    <p:extLst>
      <p:ext uri="{BB962C8B-B14F-4D97-AF65-F5344CB8AC3E}">
        <p14:creationId xmlns:p14="http://schemas.microsoft.com/office/powerpoint/2010/main" val="8521425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83</a:t>
            </a:fld>
            <a:endParaRPr lang="en-US"/>
          </a:p>
        </p:txBody>
      </p:sp>
    </p:spTree>
    <p:extLst>
      <p:ext uri="{BB962C8B-B14F-4D97-AF65-F5344CB8AC3E}">
        <p14:creationId xmlns:p14="http://schemas.microsoft.com/office/powerpoint/2010/main" val="3507839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84</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under threat, people produce less veridical accounts of details involved in the event</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2990771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85</a:t>
            </a:fld>
            <a:endParaRPr lang="en-US"/>
          </a:p>
        </p:txBody>
      </p:sp>
    </p:spTree>
    <p:extLst>
      <p:ext uri="{BB962C8B-B14F-4D97-AF65-F5344CB8AC3E}">
        <p14:creationId xmlns:p14="http://schemas.microsoft.com/office/powerpoint/2010/main" val="705827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86</a:t>
            </a:fld>
            <a:endParaRPr lang="en-US"/>
          </a:p>
        </p:txBody>
      </p:sp>
    </p:spTree>
    <p:extLst>
      <p:ext uri="{BB962C8B-B14F-4D97-AF65-F5344CB8AC3E}">
        <p14:creationId xmlns:p14="http://schemas.microsoft.com/office/powerpoint/2010/main" val="30499087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87</a:t>
            </a:fld>
            <a:endParaRPr lang="en-US"/>
          </a:p>
        </p:txBody>
      </p:sp>
    </p:spTree>
    <p:extLst>
      <p:ext uri="{BB962C8B-B14F-4D97-AF65-F5344CB8AC3E}">
        <p14:creationId xmlns:p14="http://schemas.microsoft.com/office/powerpoint/2010/main" val="22314152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88</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even though these threats are not </a:t>
            </a:r>
          </a:p>
        </p:txBody>
      </p:sp>
      <p:sp>
        <p:nvSpPr>
          <p:cNvPr id="4" name="Slide Number Placeholder 3"/>
          <p:cNvSpPr>
            <a:spLocks noGrp="1"/>
          </p:cNvSpPr>
          <p:nvPr>
            <p:ph type="sldNum" sz="quarter" idx="5"/>
          </p:nvPr>
        </p:nvSpPr>
        <p:spPr/>
        <p:txBody>
          <a:bodyPr/>
          <a:lstStyle/>
          <a:p>
            <a:fld id="{737D205A-A210-4D70-A5A7-4AE9F5805460}" type="slidenum">
              <a:rPr lang="en-US" smtClean="0"/>
              <a:t>91</a:t>
            </a:fld>
            <a:endParaRPr lang="en-US"/>
          </a:p>
        </p:txBody>
      </p:sp>
    </p:spTree>
    <p:extLst>
      <p:ext uri="{BB962C8B-B14F-4D97-AF65-F5344CB8AC3E}">
        <p14:creationId xmlns:p14="http://schemas.microsoft.com/office/powerpoint/2010/main" val="39886724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threats, I think they offer a decent start to answering some of these types of questions</a:t>
            </a:r>
          </a:p>
        </p:txBody>
      </p:sp>
      <p:sp>
        <p:nvSpPr>
          <p:cNvPr id="4" name="Slide Number Placeholder 3"/>
          <p:cNvSpPr>
            <a:spLocks noGrp="1"/>
          </p:cNvSpPr>
          <p:nvPr>
            <p:ph type="sldNum" sz="quarter" idx="5"/>
          </p:nvPr>
        </p:nvSpPr>
        <p:spPr/>
        <p:txBody>
          <a:bodyPr/>
          <a:lstStyle/>
          <a:p>
            <a:fld id="{737D205A-A210-4D70-A5A7-4AE9F5805460}" type="slidenum">
              <a:rPr lang="en-US" smtClean="0"/>
              <a:t>92</a:t>
            </a:fld>
            <a:endParaRPr lang="en-US"/>
          </a:p>
        </p:txBody>
      </p:sp>
    </p:spTree>
    <p:extLst>
      <p:ext uri="{BB962C8B-B14F-4D97-AF65-F5344CB8AC3E}">
        <p14:creationId xmlns:p14="http://schemas.microsoft.com/office/powerpoint/2010/main" val="5812911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93</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1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can lead us to make poor decisions when navigating the event as well as when making decisions following the event</a:t>
            </a:r>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40228416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extLst>
      <p:ext uri="{BB962C8B-B14F-4D97-AF65-F5344CB8AC3E}">
        <p14:creationId xmlns:p14="http://schemas.microsoft.com/office/powerpoint/2010/main" val="4385015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extLst>
      <p:ext uri="{BB962C8B-B14F-4D97-AF65-F5344CB8AC3E}">
        <p14:creationId xmlns:p14="http://schemas.microsoft.com/office/powerpoint/2010/main" val="6982935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Tree>
    <p:extLst>
      <p:ext uri="{BB962C8B-B14F-4D97-AF65-F5344CB8AC3E}">
        <p14:creationId xmlns:p14="http://schemas.microsoft.com/office/powerpoint/2010/main" val="326775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106</a:t>
            </a:fld>
            <a:endParaRPr/>
          </a:p>
        </p:txBody>
      </p:sp>
    </p:spTree>
    <p:extLst>
      <p:ext uri="{BB962C8B-B14F-4D97-AF65-F5344CB8AC3E}">
        <p14:creationId xmlns:p14="http://schemas.microsoft.com/office/powerpoint/2010/main" val="4445591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107</a:t>
            </a:fld>
            <a:endParaRPr/>
          </a:p>
        </p:txBody>
      </p:sp>
    </p:spTree>
    <p:extLst>
      <p:ext uri="{BB962C8B-B14F-4D97-AF65-F5344CB8AC3E}">
        <p14:creationId xmlns:p14="http://schemas.microsoft.com/office/powerpoint/2010/main" val="35992644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108</a:t>
            </a:fld>
            <a:endParaRPr/>
          </a:p>
        </p:txBody>
      </p:sp>
    </p:spTree>
    <p:extLst>
      <p:ext uri="{BB962C8B-B14F-4D97-AF65-F5344CB8AC3E}">
        <p14:creationId xmlns:p14="http://schemas.microsoft.com/office/powerpoint/2010/main" val="11816974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extLst>
      <p:ext uri="{BB962C8B-B14F-4D97-AF65-F5344CB8AC3E}">
        <p14:creationId xmlns:p14="http://schemas.microsoft.com/office/powerpoint/2010/main" val="453641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extLst>
      <p:ext uri="{BB962C8B-B14F-4D97-AF65-F5344CB8AC3E}">
        <p14:creationId xmlns:p14="http://schemas.microsoft.com/office/powerpoint/2010/main" val="22208199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112</a:t>
            </a:fld>
            <a:endParaRPr/>
          </a:p>
        </p:txBody>
      </p:sp>
    </p:spTree>
    <p:extLst>
      <p:ext uri="{BB962C8B-B14F-4D97-AF65-F5344CB8AC3E}">
        <p14:creationId xmlns:p14="http://schemas.microsoft.com/office/powerpoint/2010/main" val="1988417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113</a:t>
            </a:fld>
            <a:endParaRPr/>
          </a:p>
        </p:txBody>
      </p:sp>
    </p:spTree>
    <p:extLst>
      <p:ext uri="{BB962C8B-B14F-4D97-AF65-F5344CB8AC3E}">
        <p14:creationId xmlns:p14="http://schemas.microsoft.com/office/powerpoint/2010/main" val="314643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213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11/27/2023</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11/27/2023</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1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5.png"/><Relationship Id="rId17"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hyperlink" Target="https://www.easternstate.org/searchlight-series" TargetMode="External"/><Relationship Id="rId11" Type="http://schemas.openxmlformats.org/officeDocument/2006/relationships/hyperlink" Target="https://www.pngall.com/angry-person-png/" TargetMode="External"/><Relationship Id="rId5" Type="http://schemas.openxmlformats.org/officeDocument/2006/relationships/image" Target="../media/image3.jpg"/><Relationship Id="rId15" Type="http://schemas.openxmlformats.org/officeDocument/2006/relationships/image" Target="../media/image19.png"/><Relationship Id="rId10" Type="http://schemas.openxmlformats.org/officeDocument/2006/relationships/image" Target="../media/image4.png"/><Relationship Id="rId4" Type="http://schemas.openxmlformats.org/officeDocument/2006/relationships/image" Target="../media/image23.png"/><Relationship Id="rId9" Type="http://schemas.microsoft.com/office/2007/relationships/hdphoto" Target="../media/hdphoto2.wdp"/><Relationship Id="rId14" Type="http://schemas.openxmlformats.org/officeDocument/2006/relationships/hyperlink" Target="https://davidhencke.com/tag/muggers/"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45.jpeg"/><Relationship Id="rId1" Type="http://schemas.openxmlformats.org/officeDocument/2006/relationships/slideLayout" Target="../slideLayouts/slideLayout12.xml"/><Relationship Id="rId4" Type="http://schemas.openxmlformats.org/officeDocument/2006/relationships/hyperlink" Target="https://aestheticblasphemy.com/blog/quotables/life-quotes/the-right-and-the-wrong/176"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77.png"/><Relationship Id="rId3" Type="http://schemas.microsoft.com/office/2007/relationships/hdphoto" Target="../media/hdphoto3.wdp"/><Relationship Id="rId7" Type="http://schemas.openxmlformats.org/officeDocument/2006/relationships/hyperlink" Target="https://dcmetrotherapy.com/2020/10/12/how-to-cope-with-nightmares/" TargetMode="External"/><Relationship Id="rId2"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76.png"/><Relationship Id="rId10" Type="http://schemas.openxmlformats.org/officeDocument/2006/relationships/hyperlink" Target="https://clipground.com/scream-mask-clipart.html" TargetMode="External"/><Relationship Id="rId4" Type="http://schemas.openxmlformats.org/officeDocument/2006/relationships/hyperlink" Target="https://www.univision.com/entretenimiento/cine-y-series/las-10-mejores-peliculas-de-terror-de-todos-los-tiempos-ya-no-hay-mas-dudas" TargetMode="External"/><Relationship Id="rId9" Type="http://schemas.microsoft.com/office/2007/relationships/hdphoto" Target="../media/hdphoto9.wdp"/></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13" Type="http://schemas.microsoft.com/office/2007/relationships/hdphoto" Target="../media/hdphoto2.wdp"/><Relationship Id="rId18" Type="http://schemas.openxmlformats.org/officeDocument/2006/relationships/hyperlink" Target="https://davidhencke.com/tag/muggers/" TargetMode="Externa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7.png"/><Relationship Id="rId17" Type="http://schemas.microsoft.com/office/2007/relationships/hdphoto" Target="../media/hdphoto1.wdp"/><Relationship Id="rId2" Type="http://schemas.openxmlformats.org/officeDocument/2006/relationships/notesSlide" Target="../notesSlides/notesSlide11.xml"/><Relationship Id="rId16" Type="http://schemas.openxmlformats.org/officeDocument/2006/relationships/image" Target="../media/image5.png"/><Relationship Id="rId20"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6.png"/><Relationship Id="rId5" Type="http://schemas.openxmlformats.org/officeDocument/2006/relationships/image" Target="../media/image26.png"/><Relationship Id="rId15" Type="http://schemas.openxmlformats.org/officeDocument/2006/relationships/hyperlink" Target="https://www.pngall.com/angry-person-png/" TargetMode="External"/><Relationship Id="rId10" Type="http://schemas.openxmlformats.org/officeDocument/2006/relationships/hyperlink" Target="https://www.easternstate.org/searchlight-series" TargetMode="External"/><Relationship Id="rId19" Type="http://schemas.openxmlformats.org/officeDocument/2006/relationships/image" Target="../media/image19.png"/><Relationship Id="rId4" Type="http://schemas.openxmlformats.org/officeDocument/2006/relationships/image" Target="../media/image25.svg"/><Relationship Id="rId9" Type="http://schemas.openxmlformats.org/officeDocument/2006/relationships/image" Target="../media/image3.jpg"/><Relationship Id="rId1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12.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8.png"/><Relationship Id="rId5" Type="http://schemas.openxmlformats.org/officeDocument/2006/relationships/image" Target="../media/image26.png"/><Relationship Id="rId15" Type="http://schemas.openxmlformats.org/officeDocument/2006/relationships/image" Target="../media/image12.png"/><Relationship Id="rId10" Type="http://schemas.openxmlformats.org/officeDocument/2006/relationships/hyperlink" Target="https://www.easternstate.org/searchlight-series" TargetMode="External"/><Relationship Id="rId19" Type="http://schemas.openxmlformats.org/officeDocument/2006/relationships/image" Target="../media/image16.png"/><Relationship Id="rId4" Type="http://schemas.openxmlformats.org/officeDocument/2006/relationships/image" Target="../media/image25.svg"/><Relationship Id="rId9" Type="http://schemas.openxmlformats.org/officeDocument/2006/relationships/image" Target="../media/image3.jpg"/><Relationship Id="rId14" Type="http://schemas.openxmlformats.org/officeDocument/2006/relationships/image" Target="../media/image11.svg"/></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g"/><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www.pngall.com/angry-person-png/"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hyperlink" Target="https://www.easternstate.org/searchlight-series" TargetMode="External"/><Relationship Id="rId9" Type="http://schemas.openxmlformats.org/officeDocument/2006/relationships/hyperlink" Target="https://davidhencke.com/tag/mugger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www.independent.co.uk/news/uk/politics/uk-police-shooting-statistics-discharge-firearms-figures-freddie-gray-baton-killings-homicide-a7160391.html" TargetMode="Externa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8" Type="http://schemas.openxmlformats.org/officeDocument/2006/relationships/hyperlink" Target="https://www.pngall.com/angry-person-png/" TargetMode="External"/><Relationship Id="rId13"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easternstate.org/searchlight-series" TargetMode="External"/><Relationship Id="rId11" Type="http://schemas.openxmlformats.org/officeDocument/2006/relationships/hyperlink" Target="https://davidhencke.com/tag/muggers/" TargetMode="External"/><Relationship Id="rId5" Type="http://schemas.openxmlformats.org/officeDocument/2006/relationships/image" Target="../media/image3.jpg"/><Relationship Id="rId10" Type="http://schemas.microsoft.com/office/2007/relationships/hdphoto" Target="../media/hdphoto1.wdp"/><Relationship Id="rId4" Type="http://schemas.openxmlformats.org/officeDocument/2006/relationships/image" Target="../media/image9.svg"/><Relationship Id="rId9" Type="http://schemas.openxmlformats.org/officeDocument/2006/relationships/image" Target="../media/image5.png"/><Relationship Id="rId1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jpg"/><Relationship Id="rId7" Type="http://schemas.microsoft.com/office/2007/relationships/hdphoto" Target="../media/hdphoto2.wdp"/><Relationship Id="rId12" Type="http://schemas.openxmlformats.org/officeDocument/2006/relationships/hyperlink" Target="https://davidhencke.com/tag/muggers/"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s://www.pngall.com/angry-person-png/" TargetMode="External"/><Relationship Id="rId5" Type="http://schemas.openxmlformats.org/officeDocument/2006/relationships/image" Target="../media/image4.png"/><Relationship Id="rId10" Type="http://schemas.openxmlformats.org/officeDocument/2006/relationships/image" Target="../media/image36.jpeg"/><Relationship Id="rId4" Type="http://schemas.openxmlformats.org/officeDocument/2006/relationships/hyperlink" Target="https://www.easternstate.org/searchlight-series" TargetMode="External"/><Relationship Id="rId9" Type="http://schemas.openxmlformats.org/officeDocument/2006/relationships/hyperlink" Target="https://davidhencke.com/tag/muggers/"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jpg"/><Relationship Id="rId7"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s://www.pngall.com/angry-person-png/" TargetMode="External"/><Relationship Id="rId5" Type="http://schemas.openxmlformats.org/officeDocument/2006/relationships/image" Target="../media/image4.png"/><Relationship Id="rId10" Type="http://schemas.openxmlformats.org/officeDocument/2006/relationships/hyperlink" Target="http://fridaythe13th.wikia.com/wiki/Jason_Voorhees" TargetMode="External"/><Relationship Id="rId4" Type="http://schemas.openxmlformats.org/officeDocument/2006/relationships/hyperlink" Target="https://www.easternstate.org/searchlight-series" TargetMode="External"/><Relationship Id="rId9" Type="http://schemas.microsoft.com/office/2007/relationships/hdphoto" Target="../media/hdphoto6.wdp"/></Relationships>
</file>

<file path=ppt/slides/_rels/slide34.xml.rels><?xml version="1.0" encoding="UTF-8" standalone="yes"?>
<Relationships xmlns="http://schemas.openxmlformats.org/package/2006/relationships"><Relationship Id="rId8" Type="http://schemas.openxmlformats.org/officeDocument/2006/relationships/hyperlink" Target="http://fridaythe13th.wikia.com/wiki/Jason_Voorhees" TargetMode="External"/><Relationship Id="rId3" Type="http://schemas.openxmlformats.org/officeDocument/2006/relationships/image" Target="../media/image3.jpg"/><Relationship Id="rId7" Type="http://schemas.microsoft.com/office/2007/relationships/hdphoto" Target="../media/hdphoto6.wdp"/><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10" Type="http://schemas.microsoft.com/office/2007/relationships/hdphoto" Target="../media/hdphoto7.wdp"/><Relationship Id="rId4" Type="http://schemas.openxmlformats.org/officeDocument/2006/relationships/hyperlink" Target="https://www.easternstate.org/searchlight-series" TargetMode="External"/><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www.easternstate.org/searchlight-series" TargetMode="External"/><Relationship Id="rId13" Type="http://schemas.openxmlformats.org/officeDocument/2006/relationships/hyperlink" Target="https://davidhencke.com/tag/muggers/" TargetMode="External"/><Relationship Id="rId3" Type="http://schemas.openxmlformats.org/officeDocument/2006/relationships/image" Target="../media/image8.png"/><Relationship Id="rId7" Type="http://schemas.openxmlformats.org/officeDocument/2006/relationships/image" Target="../media/image3.jpg"/><Relationship Id="rId12" Type="http://schemas.microsoft.com/office/2007/relationships/hdphoto" Target="../media/hdphoto1.wdp"/><Relationship Id="rId2" Type="http://schemas.openxmlformats.org/officeDocument/2006/relationships/notesSlide" Target="../notesSlides/notesSlide4.xml"/><Relationship Id="rId16"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5.png"/><Relationship Id="rId5" Type="http://schemas.openxmlformats.org/officeDocument/2006/relationships/image" Target="../media/image10.png"/><Relationship Id="rId15" Type="http://schemas.openxmlformats.org/officeDocument/2006/relationships/image" Target="../media/image7.png"/><Relationship Id="rId10" Type="http://schemas.openxmlformats.org/officeDocument/2006/relationships/hyperlink" Target="https://www.pngall.com/angry-person-png/" TargetMode="External"/><Relationship Id="rId4" Type="http://schemas.openxmlformats.org/officeDocument/2006/relationships/image" Target="../media/image9.svg"/><Relationship Id="rId9" Type="http://schemas.openxmlformats.org/officeDocument/2006/relationships/image" Target="../media/image4.png"/><Relationship Id="rId1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png"/><Relationship Id="rId18" Type="http://schemas.microsoft.com/office/2007/relationships/hdphoto" Target="../media/hdphoto2.wdp"/><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hyperlink" Target="https://www.pngall.com/angry-person-png/" TargetMode="External"/><Relationship Id="rId17" Type="http://schemas.openxmlformats.org/officeDocument/2006/relationships/image" Target="../media/image7.png"/><Relationship Id="rId2" Type="http://schemas.openxmlformats.org/officeDocument/2006/relationships/notesSlide" Target="../notesSlides/notesSlide5.xml"/><Relationship Id="rId16"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4.png"/><Relationship Id="rId5" Type="http://schemas.openxmlformats.org/officeDocument/2006/relationships/image" Target="../media/image10.png"/><Relationship Id="rId15" Type="http://schemas.openxmlformats.org/officeDocument/2006/relationships/hyperlink" Target="https://davidhencke.com/tag/muggers/" TargetMode="External"/><Relationship Id="rId10" Type="http://schemas.openxmlformats.org/officeDocument/2006/relationships/hyperlink" Target="https://www.easternstate.org/searchlight-series" TargetMode="External"/><Relationship Id="rId4" Type="http://schemas.openxmlformats.org/officeDocument/2006/relationships/image" Target="../media/image9.svg"/><Relationship Id="rId9" Type="http://schemas.openxmlformats.org/officeDocument/2006/relationships/image" Target="../media/image3.jpg"/><Relationship Id="rId1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3.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4.png"/><Relationship Id="rId1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hyperlink" Target="https://www.easternstate.org/searchlight-series" TargetMode="External"/><Relationship Id="rId17" Type="http://schemas.openxmlformats.org/officeDocument/2006/relationships/hyperlink" Target="https://davidhencke.com/tag/muggers/" TargetMode="External"/><Relationship Id="rId2" Type="http://schemas.openxmlformats.org/officeDocument/2006/relationships/notesSlide" Target="../notesSlides/notesSlide6.xml"/><Relationship Id="rId16" Type="http://schemas.microsoft.com/office/2007/relationships/hdphoto" Target="../media/hdphoto1.wdp"/><Relationship Id="rId20"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3.jpg"/><Relationship Id="rId5" Type="http://schemas.openxmlformats.org/officeDocument/2006/relationships/image" Target="../media/image10.png"/><Relationship Id="rId15" Type="http://schemas.openxmlformats.org/officeDocument/2006/relationships/image" Target="../media/image5.png"/><Relationship Id="rId10" Type="http://schemas.openxmlformats.org/officeDocument/2006/relationships/image" Target="../media/image15.svg"/><Relationship Id="rId19" Type="http://schemas.openxmlformats.org/officeDocument/2006/relationships/image" Target="../media/image7.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hyperlink" Target="https://www.pngall.com/angry-person-p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jpg"/><Relationship Id="rId18" Type="http://schemas.microsoft.com/office/2007/relationships/hdphoto" Target="../media/hdphoto1.wdp"/><Relationship Id="rId3" Type="http://schemas.openxmlformats.org/officeDocument/2006/relationships/image" Target="../media/image8.png"/><Relationship Id="rId21" Type="http://schemas.openxmlformats.org/officeDocument/2006/relationships/image" Target="../media/image7.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5.png"/><Relationship Id="rId2" Type="http://schemas.openxmlformats.org/officeDocument/2006/relationships/notesSlide" Target="../notesSlides/notesSlide7.xml"/><Relationship Id="rId16" Type="http://schemas.openxmlformats.org/officeDocument/2006/relationships/hyperlink" Target="https://www.pngall.com/angry-person-png/" TargetMode="External"/><Relationship Id="rId20"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4.png"/><Relationship Id="rId10" Type="http://schemas.openxmlformats.org/officeDocument/2006/relationships/image" Target="../media/image15.svg"/><Relationship Id="rId19" Type="http://schemas.openxmlformats.org/officeDocument/2006/relationships/hyperlink" Target="https://davidhencke.com/tag/muggers/" TargetMode="External"/><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hyperlink" Target="https://www.easternstate.org/searchlight-series" TargetMode="External"/><Relationship Id="rId22" Type="http://schemas.microsoft.com/office/2007/relationships/hdphoto" Target="../media/hdphoto2.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7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hyperlink" Target="https://davidhencke.com/tag/muggers/" TargetMode="External"/><Relationship Id="rId3" Type="http://schemas.openxmlformats.org/officeDocument/2006/relationships/image" Target="../media/image18.png"/><Relationship Id="rId7" Type="http://schemas.openxmlformats.org/officeDocument/2006/relationships/image" Target="../media/image7.png"/><Relationship Id="rId12"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5.png"/><Relationship Id="rId5" Type="http://schemas.openxmlformats.org/officeDocument/2006/relationships/hyperlink" Target="https://www.easternstate.org/searchlight-series" TargetMode="External"/><Relationship Id="rId15" Type="http://schemas.openxmlformats.org/officeDocument/2006/relationships/image" Target="../media/image20.svg"/><Relationship Id="rId10" Type="http://schemas.openxmlformats.org/officeDocument/2006/relationships/hyperlink" Target="https://www.pngall.com/angry-person-png/" TargetMode="External"/><Relationship Id="rId4" Type="http://schemas.openxmlformats.org/officeDocument/2006/relationships/image" Target="../media/image3.jpg"/><Relationship Id="rId9" Type="http://schemas.openxmlformats.org/officeDocument/2006/relationships/image" Target="../media/image4.png"/><Relationship Id="rId1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hyperlink" Target="https://www.easternstate.org/searchlight-series"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hyperlink" Target="https://www.easternstate.org/searchlight-series"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hyperlink" Target="https://www.easternstate.org/searchlight-series"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hyperlink" Target="https://www.easternstate.org/searchlight-series"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hyperlink" Target="https://www.easternstate.org/searchlight-series"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hyperlink" Target="https://www.easternstate.org/searchlight-serie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hyperlink" Target="https://www.easternstate.org/searchlight-series"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easternstate.org/searchlight-series"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hyperlink" Target="https://davidhencke.com/tag/muggers/" TargetMode="External"/><Relationship Id="rId3" Type="http://schemas.openxmlformats.org/officeDocument/2006/relationships/image" Target="../media/image18.png"/><Relationship Id="rId7" Type="http://schemas.openxmlformats.org/officeDocument/2006/relationships/image" Target="../media/image7.png"/><Relationship Id="rId12" Type="http://schemas.microsoft.com/office/2007/relationships/hdphoto" Target="../media/hdphoto1.wdp"/><Relationship Id="rId17" Type="http://schemas.openxmlformats.org/officeDocument/2006/relationships/image" Target="../media/image22.png"/><Relationship Id="rId2" Type="http://schemas.openxmlformats.org/officeDocument/2006/relationships/notesSlide" Target="../notesSlides/notesSlide9.xml"/><Relationship Id="rId16"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5.png"/><Relationship Id="rId5" Type="http://schemas.openxmlformats.org/officeDocument/2006/relationships/hyperlink" Target="https://www.easternstate.org/searchlight-series" TargetMode="External"/><Relationship Id="rId15" Type="http://schemas.openxmlformats.org/officeDocument/2006/relationships/image" Target="../media/image20.svg"/><Relationship Id="rId10" Type="http://schemas.openxmlformats.org/officeDocument/2006/relationships/hyperlink" Target="https://www.pngall.com/angry-person-png/" TargetMode="External"/><Relationship Id="rId4" Type="http://schemas.openxmlformats.org/officeDocument/2006/relationships/image" Target="../media/image3.jpg"/><Relationship Id="rId9" Type="http://schemas.openxmlformats.org/officeDocument/2006/relationships/image" Target="../media/image4.png"/><Relationship Id="rId14" Type="http://schemas.openxmlformats.org/officeDocument/2006/relationships/image" Target="../media/image19.png"/></Relationships>
</file>

<file path=ppt/slides/_rels/slide9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hyperlink" Target="https://www.easternstate.org/searchlight-series" TargetMode="External"/><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91.xml.rels><?xml version="1.0" encoding="UTF-8" standalone="yes"?>
<Relationships xmlns="http://schemas.openxmlformats.org/package/2006/relationships"><Relationship Id="rId8" Type="http://schemas.openxmlformats.org/officeDocument/2006/relationships/hyperlink" Target="http://fridaythe13th.wikia.com/wiki/Jason_Voorhees" TargetMode="External"/><Relationship Id="rId3" Type="http://schemas.openxmlformats.org/officeDocument/2006/relationships/image" Target="../media/image3.jpg"/><Relationship Id="rId7" Type="http://schemas.microsoft.com/office/2007/relationships/hdphoto" Target="../media/hdphoto6.wdp"/><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eg"/><Relationship Id="rId10" Type="http://schemas.microsoft.com/office/2007/relationships/hdphoto" Target="../media/hdphoto7.wdp"/><Relationship Id="rId4" Type="http://schemas.openxmlformats.org/officeDocument/2006/relationships/hyperlink" Target="https://www.easternstate.org/searchlight-series" TargetMode="External"/><Relationship Id="rId9" Type="http://schemas.openxmlformats.org/officeDocument/2006/relationships/image" Target="../media/image38.png"/></Relationships>
</file>

<file path=ppt/slides/_rels/slide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jpg"/><Relationship Id="rId7" Type="http://schemas.microsoft.com/office/2007/relationships/hdphoto" Target="../media/hdphoto2.wdp"/><Relationship Id="rId12" Type="http://schemas.openxmlformats.org/officeDocument/2006/relationships/hyperlink" Target="https://davidhencke.com/tag/muggers/" TargetMode="External"/><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45.jpeg"/><Relationship Id="rId1" Type="http://schemas.openxmlformats.org/officeDocument/2006/relationships/slideLayout" Target="../slideLayouts/slideLayout12.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45.jpeg"/><Relationship Id="rId1" Type="http://schemas.openxmlformats.org/officeDocument/2006/relationships/slideLayout" Target="../slideLayouts/slideLayout1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342900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dirty="0">
                <a:solidFill>
                  <a:srgbClr val="FFFFFF"/>
                </a:solidFill>
              </a:rPr>
            </a:br>
            <a:r>
              <a:rPr lang="en-US" sz="6000" b="1" spc="-250" dirty="0">
                <a:ln w="0"/>
                <a:effectLst>
                  <a:outerShdw blurRad="38100" dist="19050" dir="2700000" algn="tl" rotWithShape="0">
                    <a:schemeClr val="dk1">
                      <a:alpha val="40000"/>
                    </a:schemeClr>
                  </a:outerShdw>
                </a:effectLst>
              </a:rPr>
              <a:t>Emotion Regulation </a:t>
            </a:r>
          </a:p>
          <a:p>
            <a:r>
              <a:rPr lang="en-US" sz="6000" b="1" spc="-250" dirty="0">
                <a:ln w="0"/>
                <a:effectLst>
                  <a:outerShdw blurRad="38100" dist="19050" dir="2700000" algn="tl" rotWithShape="0">
                    <a:schemeClr val="dk1">
                      <a:alpha val="40000"/>
                    </a:schemeClr>
                  </a:outerShdw>
                </a:effectLst>
              </a:rPr>
              <a:t>Usage and Forecasting Using</a:t>
            </a:r>
            <a:br>
              <a:rPr lang="en-US" sz="6000" b="1" spc="-250" dirty="0">
                <a:ln w="0"/>
                <a:effectLst>
                  <a:outerShdw blurRad="38100" dist="19050" dir="2700000" algn="tl" rotWithShape="0">
                    <a:schemeClr val="dk1">
                      <a:alpha val="40000"/>
                    </a:schemeClr>
                  </a:outerShdw>
                </a:effectLst>
              </a:rPr>
            </a:br>
            <a:r>
              <a:rPr lang="en-US" sz="6000" b="1" spc="-250" dirty="0">
                <a:ln w="0"/>
                <a:effectLst>
                  <a:outerShdw blurRad="38100" dist="19050" dir="2700000" algn="tl" rotWithShape="0">
                    <a:schemeClr val="dk1">
                      <a:alpha val="40000"/>
                    </a:schemeClr>
                  </a:outerShdw>
                </a:effectLst>
              </a:rPr>
              <a:t>Dynamic, Feature-Rich Stimuli</a:t>
            </a:r>
            <a:br>
              <a:rPr lang="en-US" b="1" dirty="0">
                <a:ln w="0"/>
                <a:effectLst>
                  <a:outerShdw blurRad="38100" dist="19050" dir="2700000" algn="tl" rotWithShape="0">
                    <a:schemeClr val="dk1">
                      <a:alpha val="40000"/>
                    </a:schemeClr>
                  </a:outerShdw>
                </a:effectLst>
              </a:rPr>
            </a:br>
            <a:endParaRPr lang="en-US" b="1" dirty="0">
              <a:solidFill>
                <a:schemeClr val="bg1"/>
              </a:solidFill>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
        <p:nvSpPr>
          <p:cNvPr id="2" name="TextBox 1">
            <a:extLst>
              <a:ext uri="{FF2B5EF4-FFF2-40B4-BE49-F238E27FC236}">
                <a16:creationId xmlns:a16="http://schemas.microsoft.com/office/drawing/2014/main" id="{48BC72D0-3DCE-A70C-6D6D-21C2A0DD2C54}"/>
              </a:ext>
            </a:extLst>
          </p:cNvPr>
          <p:cNvSpPr txBox="1"/>
          <p:nvPr/>
        </p:nvSpPr>
        <p:spPr>
          <a:xfrm>
            <a:off x="4597929" y="5661383"/>
            <a:ext cx="2996141" cy="769441"/>
          </a:xfrm>
          <a:prstGeom prst="rect">
            <a:avLst/>
          </a:prstGeom>
          <a:noFill/>
        </p:spPr>
        <p:txBody>
          <a:bodyPr wrap="none" rtlCol="0">
            <a:spAutoFit/>
          </a:bodyPr>
          <a:lstStyle/>
          <a:p>
            <a:pPr algn="ctr"/>
            <a:r>
              <a:rPr lang="en-US" sz="2400" b="1" spc="150" dirty="0"/>
              <a:t>Billy Mitchell</a:t>
            </a:r>
          </a:p>
          <a:p>
            <a:pPr algn="ctr"/>
            <a:r>
              <a:rPr lang="en-US" sz="2000" i="1" spc="-150" dirty="0"/>
              <a:t>Social Affective Neuroscience Lab</a:t>
            </a:r>
          </a:p>
        </p:txBody>
      </p:sp>
    </p:spTree>
    <p:extLst>
      <p:ext uri="{BB962C8B-B14F-4D97-AF65-F5344CB8AC3E}">
        <p14:creationId xmlns:p14="http://schemas.microsoft.com/office/powerpoint/2010/main" val="6547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grpSp>
        <p:nvGrpSpPr>
          <p:cNvPr id="2" name="Group 1">
            <a:extLst>
              <a:ext uri="{FF2B5EF4-FFF2-40B4-BE49-F238E27FC236}">
                <a16:creationId xmlns:a16="http://schemas.microsoft.com/office/drawing/2014/main" id="{DFD71537-ACA8-DAF2-4DC1-9AE50A4525B5}"/>
              </a:ext>
            </a:extLst>
          </p:cNvPr>
          <p:cNvGrpSpPr/>
          <p:nvPr/>
        </p:nvGrpSpPr>
        <p:grpSpPr>
          <a:xfrm>
            <a:off x="5227412" y="4826872"/>
            <a:ext cx="6641111" cy="1654856"/>
            <a:chOff x="-1120432" y="3053938"/>
            <a:chExt cx="6106378" cy="1654856"/>
          </a:xfrm>
        </p:grpSpPr>
        <p:pic>
          <p:nvPicPr>
            <p:cNvPr id="3" name="Picture 2">
              <a:extLst>
                <a:ext uri="{FF2B5EF4-FFF2-40B4-BE49-F238E27FC236}">
                  <a16:creationId xmlns:a16="http://schemas.microsoft.com/office/drawing/2014/main" id="{90D31D9A-F67B-3F10-4B52-DC6B27FEFA2E}"/>
                </a:ext>
              </a:extLst>
            </p:cNvPr>
            <p:cNvPicPr>
              <a:picLocks noChangeAspect="1"/>
            </p:cNvPicPr>
            <p:nvPr/>
          </p:nvPicPr>
          <p:blipFill rotWithShape="1">
            <a:blip r:embed="rId4"/>
            <a:srcRect b="77394"/>
            <a:stretch/>
          </p:blipFill>
          <p:spPr>
            <a:xfrm>
              <a:off x="-1120431" y="3053938"/>
              <a:ext cx="6106377" cy="641762"/>
            </a:xfrm>
            <a:prstGeom prst="rect">
              <a:avLst/>
            </a:prstGeom>
          </p:spPr>
        </p:pic>
        <p:pic>
          <p:nvPicPr>
            <p:cNvPr id="5" name="Picture 4">
              <a:extLst>
                <a:ext uri="{FF2B5EF4-FFF2-40B4-BE49-F238E27FC236}">
                  <a16:creationId xmlns:a16="http://schemas.microsoft.com/office/drawing/2014/main" id="{1F2FDF68-66A5-1EF1-BFBB-216875F44E74}"/>
                </a:ext>
              </a:extLst>
            </p:cNvPr>
            <p:cNvPicPr>
              <a:picLocks noChangeAspect="1"/>
            </p:cNvPicPr>
            <p:nvPr/>
          </p:nvPicPr>
          <p:blipFill rotWithShape="1">
            <a:blip r:embed="rId4"/>
            <a:srcRect t="64313"/>
            <a:stretch/>
          </p:blipFill>
          <p:spPr>
            <a:xfrm>
              <a:off x="-1120432" y="3695700"/>
              <a:ext cx="6106377" cy="1013094"/>
            </a:xfrm>
            <a:prstGeom prst="rect">
              <a:avLst/>
            </a:prstGeom>
          </p:spPr>
        </p:pic>
      </p:grpSp>
      <p:pic>
        <p:nvPicPr>
          <p:cNvPr id="8" name="Picture 7" descr="A person standing in a dark hallway with a light shining through a metal gate&#10;&#10;Description automatically generated">
            <a:extLst>
              <a:ext uri="{FF2B5EF4-FFF2-40B4-BE49-F238E27FC236}">
                <a16:creationId xmlns:a16="http://schemas.microsoft.com/office/drawing/2014/main" id="{5CC9CD9D-F7C7-A494-2CCB-8E23156F98A4}"/>
              </a:ext>
            </a:extLst>
          </p:cNvPr>
          <p:cNvPicPr>
            <a:picLocks noChangeAspect="1"/>
          </p:cNvPicPr>
          <p:nvPr/>
        </p:nvPicPr>
        <p:blipFill rotWithShape="1">
          <a:blip r:embed="rId5">
            <a:alphaModFix amt="20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8691" t="2240" r="31190" b="2240"/>
          <a:stretch/>
        </p:blipFill>
        <p:spPr>
          <a:xfrm>
            <a:off x="0" y="0"/>
            <a:ext cx="4891314" cy="6858000"/>
          </a:xfrm>
          <a:prstGeom prst="rect">
            <a:avLst/>
          </a:prstGeom>
        </p:spPr>
      </p:pic>
      <p:grpSp>
        <p:nvGrpSpPr>
          <p:cNvPr id="9" name="Group 8">
            <a:extLst>
              <a:ext uri="{FF2B5EF4-FFF2-40B4-BE49-F238E27FC236}">
                <a16:creationId xmlns:a16="http://schemas.microsoft.com/office/drawing/2014/main" id="{95F76DD6-74D3-7D31-EEE4-85A09813CDB8}"/>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1" name="Picture 10">
              <a:extLst>
                <a:ext uri="{FF2B5EF4-FFF2-40B4-BE49-F238E27FC236}">
                  <a16:creationId xmlns:a16="http://schemas.microsoft.com/office/drawing/2014/main" id="{932B1206-5E8D-61EA-A385-502F3AA72427}"/>
                </a:ext>
              </a:extLst>
            </p:cNvPr>
            <p:cNvPicPr>
              <a:picLocks noChangeAspect="1"/>
            </p:cNvPicPr>
            <p:nvPr/>
          </p:nvPicPr>
          <p:blipFill>
            <a:blip r:embed="rId7"/>
            <a:stretch>
              <a:fillRect/>
            </a:stretch>
          </p:blipFill>
          <p:spPr>
            <a:xfrm>
              <a:off x="-2549825" y="4424517"/>
              <a:ext cx="2889754" cy="6108721"/>
            </a:xfrm>
            <a:prstGeom prst="roundRect">
              <a:avLst/>
            </a:prstGeom>
          </p:spPr>
        </p:pic>
        <p:pic>
          <p:nvPicPr>
            <p:cNvPr id="12" name="Picture 2" descr="Google Pixel 7 Pro - Snow">
              <a:extLst>
                <a:ext uri="{FF2B5EF4-FFF2-40B4-BE49-F238E27FC236}">
                  <a16:creationId xmlns:a16="http://schemas.microsoft.com/office/drawing/2014/main" id="{6FEC45CF-67A7-A259-F5E9-C276B661347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person pointing at the camera&#10;&#10;Description automatically generated">
            <a:extLst>
              <a:ext uri="{FF2B5EF4-FFF2-40B4-BE49-F238E27FC236}">
                <a16:creationId xmlns:a16="http://schemas.microsoft.com/office/drawing/2014/main" id="{5AABF23A-9DB7-C49A-0007-7F5A83CF28E6}"/>
              </a:ext>
            </a:extLst>
          </p:cNvPr>
          <p:cNvPicPr>
            <a:picLocks noChangeAspect="1"/>
          </p:cNvPicPr>
          <p:nvPr/>
        </p:nvPicPr>
        <p:blipFill>
          <a:blip r:embed="rId10">
            <a:alphaModFix amt="5000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4" name="Picture 13" descr="A person in a hood holding a knife&#10;&#10;Description automatically generated">
            <a:extLst>
              <a:ext uri="{FF2B5EF4-FFF2-40B4-BE49-F238E27FC236}">
                <a16:creationId xmlns:a16="http://schemas.microsoft.com/office/drawing/2014/main" id="{F656546F-2191-4D39-DBDA-5E1B7055083A}"/>
              </a:ext>
            </a:extLst>
          </p:cNvPr>
          <p:cNvPicPr>
            <a:picLocks noChangeAspect="1"/>
          </p:cNvPicPr>
          <p:nvPr/>
        </p:nvPicPr>
        <p:blipFill>
          <a:blip r:embed="rId12">
            <a:alphaModFix amt="50000"/>
            <a:extLst>
              <a:ext uri="{BEBA8EAE-BF5A-486C-A8C5-ECC9F3942E4B}">
                <a14:imgProps xmlns:a14="http://schemas.microsoft.com/office/drawing/2010/main">
                  <a14:imgLayer r:embed="rId13">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15" name="Graphic 14" descr="Magnifying glass with solid fill">
            <a:extLst>
              <a:ext uri="{FF2B5EF4-FFF2-40B4-BE49-F238E27FC236}">
                <a16:creationId xmlns:a16="http://schemas.microsoft.com/office/drawing/2014/main" id="{85326DF4-4B78-19A5-42DC-31254455413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8987" y="1009399"/>
            <a:ext cx="5903037" cy="6031124"/>
          </a:xfrm>
          <a:prstGeom prst="rect">
            <a:avLst/>
          </a:prstGeom>
        </p:spPr>
      </p:pic>
      <p:pic>
        <p:nvPicPr>
          <p:cNvPr id="21" name="Picture 20">
            <a:extLst>
              <a:ext uri="{FF2B5EF4-FFF2-40B4-BE49-F238E27FC236}">
                <a16:creationId xmlns:a16="http://schemas.microsoft.com/office/drawing/2014/main" id="{A4F7C80B-0FB8-C4B5-FE62-AA371AF70EFC}"/>
              </a:ext>
            </a:extLst>
          </p:cNvPr>
          <p:cNvPicPr>
            <a:picLocks noChangeAspect="1"/>
          </p:cNvPicPr>
          <p:nvPr/>
        </p:nvPicPr>
        <p:blipFill>
          <a:blip r:embed="rId17"/>
          <a:stretch>
            <a:fillRect/>
          </a:stretch>
        </p:blipFill>
        <p:spPr>
          <a:xfrm>
            <a:off x="5227412" y="1846971"/>
            <a:ext cx="6641112" cy="1481653"/>
          </a:xfrm>
          <a:prstGeom prst="rect">
            <a:avLst/>
          </a:prstGeom>
        </p:spPr>
      </p:pic>
      <p:pic>
        <p:nvPicPr>
          <p:cNvPr id="22" name="Picture 21">
            <a:extLst>
              <a:ext uri="{FF2B5EF4-FFF2-40B4-BE49-F238E27FC236}">
                <a16:creationId xmlns:a16="http://schemas.microsoft.com/office/drawing/2014/main" id="{22E50B2A-B0A3-802E-1FCF-2CB971955FF3}"/>
              </a:ext>
            </a:extLst>
          </p:cNvPr>
          <p:cNvPicPr>
            <a:picLocks noChangeAspect="1"/>
          </p:cNvPicPr>
          <p:nvPr/>
        </p:nvPicPr>
        <p:blipFill>
          <a:blip r:embed="rId18"/>
          <a:stretch>
            <a:fillRect/>
          </a:stretch>
        </p:blipFill>
        <p:spPr>
          <a:xfrm>
            <a:off x="5227412" y="3643145"/>
            <a:ext cx="6641112" cy="953122"/>
          </a:xfrm>
          <a:prstGeom prst="rect">
            <a:avLst/>
          </a:prstGeom>
        </p:spPr>
      </p:pic>
    </p:spTree>
    <p:extLst>
      <p:ext uri="{BB962C8B-B14F-4D97-AF65-F5344CB8AC3E}">
        <p14:creationId xmlns:p14="http://schemas.microsoft.com/office/powerpoint/2010/main" val="3000922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247203" y="238125"/>
            <a:ext cx="7068725" cy="2492375"/>
          </a:xfrm>
        </p:spPr>
        <p:txBody>
          <a:bodyPr>
            <a:normAutofit fontScale="90000"/>
          </a:bodyPr>
          <a:lstStyle/>
          <a:p>
            <a:pPr algn="ctr"/>
            <a:r>
              <a:rPr lang="en-US" b="1" dirty="0"/>
              <a:t>Some of these questions were not originally conceptualized through a threat framework specifically</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4" name="Picture 3" descr="A wooden block in a hole in a wood surface&#10;&#10;Description automatically generated">
            <a:extLst>
              <a:ext uri="{FF2B5EF4-FFF2-40B4-BE49-F238E27FC236}">
                <a16:creationId xmlns:a16="http://schemas.microsoft.com/office/drawing/2014/main" id="{93E556E0-EBBB-238C-B89B-6A382EE794E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69437" y="2974152"/>
            <a:ext cx="4671718" cy="3506140"/>
          </a:xfrm>
          <a:prstGeom prst="rect">
            <a:avLst/>
          </a:prstGeom>
        </p:spPr>
      </p:pic>
    </p:spTree>
    <p:extLst>
      <p:ext uri="{BB962C8B-B14F-4D97-AF65-F5344CB8AC3E}">
        <p14:creationId xmlns:p14="http://schemas.microsoft.com/office/powerpoint/2010/main" val="128337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8" cstate="hqprint">
            <a:extLst>
              <a:ext uri="{BEBA8EAE-BF5A-486C-A8C5-ECC9F3942E4B}">
                <a14:imgProps xmlns:a14="http://schemas.microsoft.com/office/drawing/2010/main">
                  <a14:imgLayer r:embed="rId9">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0772422">
            <a:off x="9289817" y="2877183"/>
            <a:ext cx="1732414" cy="1208882"/>
          </a:xfrm>
          <a:prstGeom prst="rect">
            <a:avLst/>
          </a:prstGeom>
        </p:spPr>
      </p:pic>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4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9" name="TextBox 8">
            <a:extLst>
              <a:ext uri="{FF2B5EF4-FFF2-40B4-BE49-F238E27FC236}">
                <a16:creationId xmlns:a16="http://schemas.microsoft.com/office/drawing/2014/main" id="{1DCB1613-76A3-74AA-53B7-96ABCEFE2B14}"/>
              </a:ext>
            </a:extLst>
          </p:cNvPr>
          <p:cNvSpPr txBox="1"/>
          <p:nvPr/>
        </p:nvSpPr>
        <p:spPr>
          <a:xfrm>
            <a:off x="609600" y="1595120"/>
            <a:ext cx="583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br>
              <a:rPr lang="en-US" dirty="0">
                <a:ea typeface="Calibri" panose="020F0502020204030204"/>
                <a:cs typeface="Calibri" panose="020F0502020204030204"/>
              </a:rPr>
            </a:b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3" name="TextBox 2">
            <a:extLst>
              <a:ext uri="{FF2B5EF4-FFF2-40B4-BE49-F238E27FC236}">
                <a16:creationId xmlns:a16="http://schemas.microsoft.com/office/drawing/2014/main" id="{9FC532B8-2B35-B060-A0A2-10081EA13BA5}"/>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087060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sp>
        <p:nvSpPr>
          <p:cNvPr id="3" name="TextBox 2">
            <a:extLst>
              <a:ext uri="{FF2B5EF4-FFF2-40B4-BE49-F238E27FC236}">
                <a16:creationId xmlns:a16="http://schemas.microsoft.com/office/drawing/2014/main" id="{8208D6E7-E9F0-C7DE-A19E-DD4C1DBA3ED6}"/>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9297332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4" name="TextBox 3">
            <a:extLst>
              <a:ext uri="{FF2B5EF4-FFF2-40B4-BE49-F238E27FC236}">
                <a16:creationId xmlns:a16="http://schemas.microsoft.com/office/drawing/2014/main" id="{F5AAF06C-40D6-ED2B-964A-72A5D555D3A8}"/>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2" name="Picture 1" descr="Katelyn Cliver - Graduate Research Assistant - Drexel University | LinkedIn">
            <a:extLst>
              <a:ext uri="{FF2B5EF4-FFF2-40B4-BE49-F238E27FC236}">
                <a16:creationId xmlns:a16="http://schemas.microsoft.com/office/drawing/2014/main" id="{38784FD1-0F51-D502-6585-CBE8BF57E5B0}"/>
              </a:ext>
            </a:extLst>
          </p:cNvPr>
          <p:cNvPicPr>
            <a:picLocks noChangeAspect="1"/>
          </p:cNvPicPr>
          <p:nvPr/>
        </p:nvPicPr>
        <p:blipFill rotWithShape="1">
          <a:blip r:embed="rId4"/>
          <a:srcRect l="10370" t="3333" r="11952" b="25555"/>
          <a:stretch/>
        </p:blipFill>
        <p:spPr>
          <a:xfrm>
            <a:off x="1016000" y="4607560"/>
            <a:ext cx="2110546" cy="1940564"/>
          </a:xfrm>
          <a:prstGeom prst="rect">
            <a:avLst/>
          </a:prstGeom>
        </p:spPr>
      </p:pic>
      <p:pic>
        <p:nvPicPr>
          <p:cNvPr id="3" name="Picture 2" descr="People | Adaptive Memory Lab">
            <a:extLst>
              <a:ext uri="{FF2B5EF4-FFF2-40B4-BE49-F238E27FC236}">
                <a16:creationId xmlns:a16="http://schemas.microsoft.com/office/drawing/2014/main" id="{4A5EB4A3-DC2E-5DE9-E0A4-450573744948}"/>
              </a:ext>
            </a:extLst>
          </p:cNvPr>
          <p:cNvPicPr>
            <a:picLocks noChangeAspect="1"/>
          </p:cNvPicPr>
          <p:nvPr/>
        </p:nvPicPr>
        <p:blipFill rotWithShape="1">
          <a:blip r:embed="rId5"/>
          <a:srcRect l="12222" t="-370" r="10741" b="28519"/>
          <a:stretch/>
        </p:blipFill>
        <p:spPr>
          <a:xfrm>
            <a:off x="3911600" y="4597400"/>
            <a:ext cx="2113282" cy="1940561"/>
          </a:xfrm>
          <a:prstGeom prst="rect">
            <a:avLst/>
          </a:prstGeom>
        </p:spPr>
      </p:pic>
    </p:spTree>
    <p:extLst>
      <p:ext uri="{BB962C8B-B14F-4D97-AF65-F5344CB8AC3E}">
        <p14:creationId xmlns:p14="http://schemas.microsoft.com/office/powerpoint/2010/main" val="39166490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20014608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2" name="Rectangle 1">
            <a:extLst>
              <a:ext uri="{FF2B5EF4-FFF2-40B4-BE49-F238E27FC236}">
                <a16:creationId xmlns:a16="http://schemas.microsoft.com/office/drawing/2014/main" id="{164ACEF1-1DBB-1F26-115F-0D003F89FB8D}"/>
              </a:ext>
            </a:extLst>
          </p:cNvPr>
          <p:cNvSpPr/>
          <p:nvPr/>
        </p:nvSpPr>
        <p:spPr>
          <a:xfrm>
            <a:off x="1192161" y="1093838"/>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C02A27-E3FA-FDBF-95E1-3E7A19A6289B}"/>
              </a:ext>
            </a:extLst>
          </p:cNvPr>
          <p:cNvSpPr/>
          <p:nvPr/>
        </p:nvSpPr>
        <p:spPr>
          <a:xfrm>
            <a:off x="4535128" y="1044676"/>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1088653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
        <p:nvSpPr>
          <p:cNvPr id="3" name="Rectangle 2">
            <a:extLst>
              <a:ext uri="{FF2B5EF4-FFF2-40B4-BE49-F238E27FC236}">
                <a16:creationId xmlns:a16="http://schemas.microsoft.com/office/drawing/2014/main" id="{47C5AD6F-FFE6-78D9-4629-2EEC139FC47A}"/>
              </a:ext>
            </a:extLst>
          </p:cNvPr>
          <p:cNvSpPr/>
          <p:nvPr/>
        </p:nvSpPr>
        <p:spPr>
          <a:xfrm>
            <a:off x="1241322" y="4424515"/>
            <a:ext cx="1843547" cy="1855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ADC9CF-4921-2E63-B372-B2A4BCA63B3B}"/>
              </a:ext>
            </a:extLst>
          </p:cNvPr>
          <p:cNvSpPr/>
          <p:nvPr/>
        </p:nvSpPr>
        <p:spPr>
          <a:xfrm>
            <a:off x="4559708" y="4424514"/>
            <a:ext cx="1843547" cy="1929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797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BB8B0-59AE-34CE-6AA4-570D4597FEEA}"/>
              </a:ext>
            </a:extLst>
          </p:cNvPr>
          <p:cNvSpPr txBox="1"/>
          <p:nvPr/>
        </p:nvSpPr>
        <p:spPr>
          <a:xfrm>
            <a:off x="5608063" y="894433"/>
            <a:ext cx="6400799" cy="4524315"/>
          </a:xfrm>
          <a:prstGeom prst="rect">
            <a:avLst/>
          </a:prstGeom>
          <a:noFill/>
        </p:spPr>
        <p:txBody>
          <a:bodyPr wrap="square" rtlCol="0">
            <a:spAutoFit/>
          </a:bodyPr>
          <a:lstStyle/>
          <a:p>
            <a:pPr algn="ctr"/>
            <a:r>
              <a:rPr lang="en-US" sz="3600" b="1" dirty="0">
                <a:solidFill>
                  <a:schemeClr val="accent1">
                    <a:lumMod val="75000"/>
                  </a:schemeClr>
                </a:solidFill>
              </a:rPr>
              <a:t>Threat Management</a:t>
            </a:r>
            <a:r>
              <a:rPr lang="en-US" sz="3600" b="1" dirty="0"/>
              <a:t> </a:t>
            </a:r>
            <a:br>
              <a:rPr lang="en-US" sz="3600" b="1" dirty="0"/>
            </a:br>
            <a:r>
              <a:rPr lang="en-US" sz="3600" b="1" dirty="0"/>
              <a:t>is relevant to</a:t>
            </a:r>
            <a:r>
              <a:rPr lang="en-US" sz="3600" dirty="0"/>
              <a:t>:</a:t>
            </a:r>
            <a:br>
              <a:rPr lang="en-US" sz="4400" dirty="0"/>
            </a:br>
            <a:endParaRPr lang="en-US" sz="2000" dirty="0"/>
          </a:p>
          <a:p>
            <a:pPr marL="1092200" lvl="3" indent="-520700">
              <a:buSzPct val="150000"/>
              <a:buBlip>
                <a:blip r:embed="rId3">
                  <a:extLst>
                    <a:ext uri="{96DAC541-7B7A-43D3-8B79-37D633B846F1}">
                      <asvg:svgBlip xmlns:asvg="http://schemas.microsoft.com/office/drawing/2016/SVG/main" r:embed="rId4"/>
                    </a:ext>
                  </a:extLst>
                </a:blip>
              </a:buBlip>
            </a:pPr>
            <a:r>
              <a:rPr lang="en-US" sz="2800" b="1" spc="200" dirty="0">
                <a:solidFill>
                  <a:schemeClr val="accent1">
                    <a:lumMod val="75000"/>
                  </a:schemeClr>
                </a:solidFill>
              </a:rPr>
              <a:t>Anxiety &amp; Traumatic Stress Disorder</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5">
                  <a:extLst>
                    <a:ext uri="{96DAC541-7B7A-43D3-8B79-37D633B846F1}">
                      <asvg:svgBlip xmlns:asvg="http://schemas.microsoft.com/office/drawing/2016/SVG/main" r:embed="rId6"/>
                    </a:ext>
                  </a:extLst>
                </a:blip>
              </a:buBlip>
            </a:pPr>
            <a:r>
              <a:rPr lang="en-US" sz="2800" b="1" spc="200" dirty="0">
                <a:solidFill>
                  <a:schemeClr val="accent1">
                    <a:lumMod val="75000"/>
                  </a:schemeClr>
                </a:solidFill>
              </a:rPr>
              <a:t>Prejudicial Attitudes</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7">
                  <a:extLst>
                    <a:ext uri="{96DAC541-7B7A-43D3-8B79-37D633B846F1}">
                      <asvg:svgBlip xmlns:asvg="http://schemas.microsoft.com/office/drawing/2016/SVG/main" r:embed="rId8"/>
                    </a:ext>
                  </a:extLst>
                </a:blip>
              </a:buBlip>
            </a:pPr>
            <a:r>
              <a:rPr lang="en-US" sz="2800" b="1" spc="200" dirty="0">
                <a:solidFill>
                  <a:schemeClr val="accent1">
                    <a:lumMod val="75000"/>
                  </a:schemeClr>
                </a:solidFill>
              </a:rPr>
              <a:t>Fatal Police Shootings</a:t>
            </a:r>
            <a:br>
              <a:rPr lang="en-US" sz="2800" dirty="0">
                <a:solidFill>
                  <a:srgbClr val="7030A0"/>
                </a:solidFill>
              </a:rPr>
            </a:br>
            <a:endParaRPr lang="en-US" sz="28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184F0E61-D276-0708-EA3E-8D39C10189D0}"/>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691" t="2240" r="31190" b="2240"/>
          <a:stretch/>
        </p:blipFill>
        <p:spPr>
          <a:xfrm>
            <a:off x="0" y="0"/>
            <a:ext cx="4891314" cy="6858000"/>
          </a:xfrm>
          <a:prstGeom prst="rect">
            <a:avLst/>
          </a:prstGeom>
        </p:spPr>
      </p:pic>
      <p:grpSp>
        <p:nvGrpSpPr>
          <p:cNvPr id="16" name="Group 15">
            <a:extLst>
              <a:ext uri="{FF2B5EF4-FFF2-40B4-BE49-F238E27FC236}">
                <a16:creationId xmlns:a16="http://schemas.microsoft.com/office/drawing/2014/main" id="{CD03AF4D-4CE9-6226-9657-A4056F6EA161}"/>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7" name="Picture 16">
              <a:extLst>
                <a:ext uri="{FF2B5EF4-FFF2-40B4-BE49-F238E27FC236}">
                  <a16:creationId xmlns:a16="http://schemas.microsoft.com/office/drawing/2014/main" id="{42A5FA9F-9BD0-1C8E-6EA9-4E7901904831}"/>
                </a:ext>
              </a:extLst>
            </p:cNvPr>
            <p:cNvPicPr>
              <a:picLocks noChangeAspect="1"/>
            </p:cNvPicPr>
            <p:nvPr/>
          </p:nvPicPr>
          <p:blipFill>
            <a:blip r:embed="rId11"/>
            <a:stretch>
              <a:fillRect/>
            </a:stretch>
          </p:blipFill>
          <p:spPr>
            <a:xfrm>
              <a:off x="-2549825" y="4424517"/>
              <a:ext cx="2889754" cy="6108721"/>
            </a:xfrm>
            <a:prstGeom prst="roundRect">
              <a:avLst/>
            </a:prstGeom>
          </p:spPr>
        </p:pic>
        <p:pic>
          <p:nvPicPr>
            <p:cNvPr id="18" name="Picture 2" descr="Google Pixel 7 Pro - Snow">
              <a:extLst>
                <a:ext uri="{FF2B5EF4-FFF2-40B4-BE49-F238E27FC236}">
                  <a16:creationId xmlns:a16="http://schemas.microsoft.com/office/drawing/2014/main" id="{74708DA5-B652-A249-A2AB-07D1B50F59A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A person pointing at the camera&#10;&#10;Description automatically generated">
            <a:extLst>
              <a:ext uri="{FF2B5EF4-FFF2-40B4-BE49-F238E27FC236}">
                <a16:creationId xmlns:a16="http://schemas.microsoft.com/office/drawing/2014/main" id="{F71EB795-C238-357A-247C-523FF0F374ED}"/>
              </a:ext>
            </a:extLst>
          </p:cNvPr>
          <p:cNvPicPr>
            <a:picLocks noChangeAspect="1"/>
          </p:cNvPicPr>
          <p:nvPr/>
        </p:nvPicPr>
        <p:blipFill>
          <a:blip r:embed="rId14">
            <a:alphaModFix amt="50000"/>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5DBF9DB4-CE7F-9E86-918E-0FC586C2220E}"/>
              </a:ext>
            </a:extLst>
          </p:cNvPr>
          <p:cNvPicPr>
            <a:picLocks noChangeAspect="1"/>
          </p:cNvPicPr>
          <p:nvPr/>
        </p:nvPicPr>
        <p:blipFill>
          <a:blip r:embed="rId16">
            <a:alphaModFix amt="50000"/>
            <a:extLst>
              <a:ext uri="{BEBA8EAE-BF5A-486C-A8C5-ECC9F3942E4B}">
                <a14:imgProps xmlns:a14="http://schemas.microsoft.com/office/drawing/2010/main">
                  <a14:imgLayer r:embed="rId17">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1" name="Graphic 20" descr="Magnifying glass with solid fill">
            <a:extLst>
              <a:ext uri="{FF2B5EF4-FFF2-40B4-BE49-F238E27FC236}">
                <a16:creationId xmlns:a16="http://schemas.microsoft.com/office/drawing/2014/main" id="{A2D5EDB4-0CAD-749D-0A14-E55890E769E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8987" y="1009399"/>
            <a:ext cx="5903037" cy="6031124"/>
          </a:xfrm>
          <a:prstGeom prst="rect">
            <a:avLst/>
          </a:prstGeom>
        </p:spPr>
      </p:pic>
    </p:spTree>
    <p:extLst>
      <p:ext uri="{BB962C8B-B14F-4D97-AF65-F5344CB8AC3E}">
        <p14:creationId xmlns:p14="http://schemas.microsoft.com/office/powerpoint/2010/main" val="38444357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Tree>
    <p:extLst>
      <p:ext uri="{BB962C8B-B14F-4D97-AF65-F5344CB8AC3E}">
        <p14:creationId xmlns:p14="http://schemas.microsoft.com/office/powerpoint/2010/main" val="4578976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19A2F-4AAF-E2ED-D83F-54DC189D2AAD}"/>
              </a:ext>
            </a:extLst>
          </p:cNvPr>
          <p:cNvSpPr txBox="1"/>
          <p:nvPr/>
        </p:nvSpPr>
        <p:spPr>
          <a:xfrm>
            <a:off x="6502400" y="3149600"/>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Memory for temporal order and item-temporal order context actually seems to improve under threat</a:t>
            </a: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0452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ea typeface="Calibri"/>
              <a:cs typeface="Calibri"/>
            </a:endParaRPr>
          </a:p>
        </p:txBody>
      </p:sp>
    </p:spTree>
    <p:extLst>
      <p:ext uri="{BB962C8B-B14F-4D97-AF65-F5344CB8AC3E}">
        <p14:creationId xmlns:p14="http://schemas.microsoft.com/office/powerpoint/2010/main" val="4976089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201321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spTree>
    <p:extLst>
      <p:ext uri="{BB962C8B-B14F-4D97-AF65-F5344CB8AC3E}">
        <p14:creationId xmlns:p14="http://schemas.microsoft.com/office/powerpoint/2010/main" val="36765539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pic>
        <p:nvPicPr>
          <p:cNvPr id="18" name="Picture 17" descr="PBS graduate student Joanne Stasiak to give a conference highlight talk |  Psychological &amp; Brain Sciences | UCSB">
            <a:extLst>
              <a:ext uri="{FF2B5EF4-FFF2-40B4-BE49-F238E27FC236}">
                <a16:creationId xmlns:a16="http://schemas.microsoft.com/office/drawing/2014/main" id="{213C6F15-3FB6-FD40-A67B-52AB1589D70E}"/>
              </a:ext>
            </a:extLst>
          </p:cNvPr>
          <p:cNvPicPr>
            <a:picLocks noChangeAspect="1"/>
          </p:cNvPicPr>
          <p:nvPr/>
        </p:nvPicPr>
        <p:blipFill>
          <a:blip r:embed="rId3"/>
          <a:stretch>
            <a:fillRect/>
          </a:stretch>
        </p:blipFill>
        <p:spPr>
          <a:xfrm>
            <a:off x="7650111" y="725897"/>
            <a:ext cx="3835809" cy="5098947"/>
          </a:xfrm>
          <a:prstGeom prst="rect">
            <a:avLst/>
          </a:prstGeom>
        </p:spPr>
      </p:pic>
    </p:spTree>
    <p:extLst>
      <p:ext uri="{BB962C8B-B14F-4D97-AF65-F5344CB8AC3E}">
        <p14:creationId xmlns:p14="http://schemas.microsoft.com/office/powerpoint/2010/main" val="24198897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74173"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
        <p:nvSpPr>
          <p:cNvPr id="4" name="Rectangle 3">
            <a:extLst>
              <a:ext uri="{FF2B5EF4-FFF2-40B4-BE49-F238E27FC236}">
                <a16:creationId xmlns:a16="http://schemas.microsoft.com/office/drawing/2014/main" id="{56587238-D059-D143-8C80-50D8B32FF1E3}"/>
              </a:ext>
            </a:extLst>
          </p:cNvPr>
          <p:cNvSpPr/>
          <p:nvPr/>
        </p:nvSpPr>
        <p:spPr>
          <a:xfrm>
            <a:off x="6870289" y="1966450"/>
            <a:ext cx="4866966" cy="2937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43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Tree>
    <p:extLst>
      <p:ext uri="{BB962C8B-B14F-4D97-AF65-F5344CB8AC3E}">
        <p14:creationId xmlns:p14="http://schemas.microsoft.com/office/powerpoint/2010/main" val="39764069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
        <p:nvSpPr>
          <p:cNvPr id="4" name="Rectangle 3">
            <a:extLst>
              <a:ext uri="{FF2B5EF4-FFF2-40B4-BE49-F238E27FC236}">
                <a16:creationId xmlns:a16="http://schemas.microsoft.com/office/drawing/2014/main" id="{CF133DB0-A309-3984-E92F-C3171D490282}"/>
              </a:ext>
            </a:extLst>
          </p:cNvPr>
          <p:cNvSpPr/>
          <p:nvPr/>
        </p:nvSpPr>
        <p:spPr>
          <a:xfrm>
            <a:off x="7017774" y="2027903"/>
            <a:ext cx="3760838" cy="3109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651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604616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BB8B0-59AE-34CE-6AA4-570D4597FEEA}"/>
              </a:ext>
            </a:extLst>
          </p:cNvPr>
          <p:cNvSpPr txBox="1"/>
          <p:nvPr/>
        </p:nvSpPr>
        <p:spPr>
          <a:xfrm>
            <a:off x="5608063" y="894433"/>
            <a:ext cx="6400799" cy="4524315"/>
          </a:xfrm>
          <a:prstGeom prst="rect">
            <a:avLst/>
          </a:prstGeom>
          <a:noFill/>
        </p:spPr>
        <p:txBody>
          <a:bodyPr wrap="square" rtlCol="0">
            <a:spAutoFit/>
          </a:bodyPr>
          <a:lstStyle/>
          <a:p>
            <a:pPr algn="ctr"/>
            <a:r>
              <a:rPr lang="en-US" sz="3600" b="1" dirty="0">
                <a:solidFill>
                  <a:schemeClr val="accent1">
                    <a:lumMod val="75000"/>
                  </a:schemeClr>
                </a:solidFill>
              </a:rPr>
              <a:t>Threat Management</a:t>
            </a:r>
            <a:r>
              <a:rPr lang="en-US" sz="3600" b="1" dirty="0"/>
              <a:t> </a:t>
            </a:r>
            <a:br>
              <a:rPr lang="en-US" sz="3600" b="1" dirty="0"/>
            </a:br>
            <a:r>
              <a:rPr lang="en-US" sz="3600" b="1" dirty="0"/>
              <a:t>is relevant to</a:t>
            </a:r>
            <a:r>
              <a:rPr lang="en-US" sz="3600" dirty="0"/>
              <a:t>:</a:t>
            </a:r>
            <a:br>
              <a:rPr lang="en-US" sz="4400" dirty="0"/>
            </a:br>
            <a:endParaRPr lang="en-US" sz="2000" dirty="0"/>
          </a:p>
          <a:p>
            <a:pPr marL="1092200" lvl="3" indent="-520700">
              <a:buSzPct val="150000"/>
              <a:buBlip>
                <a:blip r:embed="rId3">
                  <a:extLst>
                    <a:ext uri="{96DAC541-7B7A-43D3-8B79-37D633B846F1}">
                      <asvg:svgBlip xmlns:asvg="http://schemas.microsoft.com/office/drawing/2016/SVG/main" r:embed="rId4"/>
                    </a:ext>
                  </a:extLst>
                </a:blip>
              </a:buBlip>
            </a:pPr>
            <a:r>
              <a:rPr lang="en-US" sz="2800" b="1" spc="200" dirty="0">
                <a:solidFill>
                  <a:schemeClr val="accent1">
                    <a:lumMod val="75000"/>
                  </a:schemeClr>
                </a:solidFill>
              </a:rPr>
              <a:t>Anxiety &amp; Traumatic Stress Disorder</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5">
                  <a:extLst>
                    <a:ext uri="{96DAC541-7B7A-43D3-8B79-37D633B846F1}">
                      <asvg:svgBlip xmlns:asvg="http://schemas.microsoft.com/office/drawing/2016/SVG/main" r:embed="rId6"/>
                    </a:ext>
                  </a:extLst>
                </a:blip>
              </a:buBlip>
            </a:pPr>
            <a:r>
              <a:rPr lang="en-US" sz="2800" b="1" spc="200" dirty="0">
                <a:solidFill>
                  <a:schemeClr val="accent1">
                    <a:lumMod val="75000"/>
                  </a:schemeClr>
                </a:solidFill>
              </a:rPr>
              <a:t>Prejudicial Attitudes</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7">
                  <a:extLst>
                    <a:ext uri="{96DAC541-7B7A-43D3-8B79-37D633B846F1}">
                      <asvg:svgBlip xmlns:asvg="http://schemas.microsoft.com/office/drawing/2016/SVG/main" r:embed="rId8"/>
                    </a:ext>
                  </a:extLst>
                </a:blip>
              </a:buBlip>
            </a:pPr>
            <a:r>
              <a:rPr lang="en-US" sz="2800" b="1" spc="200" dirty="0">
                <a:solidFill>
                  <a:schemeClr val="accent1">
                    <a:lumMod val="75000"/>
                  </a:schemeClr>
                </a:solidFill>
              </a:rPr>
              <a:t>Fatal Police Shootings</a:t>
            </a:r>
            <a:br>
              <a:rPr lang="en-US" sz="2800" dirty="0">
                <a:solidFill>
                  <a:srgbClr val="7030A0"/>
                </a:solidFill>
              </a:rPr>
            </a:br>
            <a:endParaRPr lang="en-US" sz="28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184F0E61-D276-0708-EA3E-8D39C10189D0}"/>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691" t="2240" r="31190" b="2240"/>
          <a:stretch/>
        </p:blipFill>
        <p:spPr>
          <a:xfrm>
            <a:off x="0" y="0"/>
            <a:ext cx="4891314" cy="6858000"/>
          </a:xfrm>
          <a:prstGeom prst="rect">
            <a:avLst/>
          </a:prstGeom>
        </p:spPr>
      </p:pic>
      <p:sp>
        <p:nvSpPr>
          <p:cNvPr id="3" name="TextBox 2">
            <a:extLst>
              <a:ext uri="{FF2B5EF4-FFF2-40B4-BE49-F238E27FC236}">
                <a16:creationId xmlns:a16="http://schemas.microsoft.com/office/drawing/2014/main" id="{DEA353FF-7C3A-E73E-8047-86FB22536D96}"/>
              </a:ext>
            </a:extLst>
          </p:cNvPr>
          <p:cNvSpPr txBox="1"/>
          <p:nvPr/>
        </p:nvSpPr>
        <p:spPr>
          <a:xfrm>
            <a:off x="58057" y="155768"/>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13">
                  <a:extLst>
                    <a:ext uri="{96DAC541-7B7A-43D3-8B79-37D633B846F1}">
                      <asvg:svgBlip xmlns:asvg="http://schemas.microsoft.com/office/drawing/2016/SVG/main" r:embed="rId14"/>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5">
                  <a:extLst>
                    <a:ext uri="{96DAC541-7B7A-43D3-8B79-37D633B846F1}">
                      <asvg:svgBlip xmlns:asvg="http://schemas.microsoft.com/office/drawing/2016/SVG/main" r:embed="rId16"/>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7">
                  <a:extLst>
                    <a:ext uri="{96DAC541-7B7A-43D3-8B79-37D633B846F1}">
                      <asvg:svgBlip xmlns:asvg="http://schemas.microsoft.com/office/drawing/2016/SVG/main" r:embed="rId18"/>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9">
                  <a:extLst>
                    <a:ext uri="{96DAC541-7B7A-43D3-8B79-37D633B846F1}">
                      <asvg:svgBlip xmlns:asvg="http://schemas.microsoft.com/office/drawing/2016/SVG/main" r:embed="rId20"/>
                    </a:ext>
                  </a:extLst>
                </a:blip>
              </a:buBlip>
            </a:pPr>
            <a:r>
              <a:rPr lang="en-US" sz="3200" b="1" spc="200" dirty="0">
                <a:solidFill>
                  <a:schemeClr val="accent1">
                    <a:lumMod val="75000"/>
                  </a:schemeClr>
                </a:solidFill>
              </a:rPr>
              <a:t>Compounded</a:t>
            </a: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357230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r>
              <a:rPr lang="en-US" dirty="0">
                <a:ea typeface="Calibri"/>
                <a:cs typeface="Calibri"/>
              </a:rPr>
              <a:t>Individuals tended to recall events that they explicitly labeled as fear-evoking as being more intense than they reported at the time of the event.</a:t>
            </a: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23964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Tree>
    <p:extLst>
      <p:ext uri="{BB962C8B-B14F-4D97-AF65-F5344CB8AC3E}">
        <p14:creationId xmlns:p14="http://schemas.microsoft.com/office/powerpoint/2010/main" val="1306370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Tree>
    <p:extLst>
      <p:ext uri="{BB962C8B-B14F-4D97-AF65-F5344CB8AC3E}">
        <p14:creationId xmlns:p14="http://schemas.microsoft.com/office/powerpoint/2010/main" val="246394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Tree>
    <p:extLst>
      <p:ext uri="{BB962C8B-B14F-4D97-AF65-F5344CB8AC3E}">
        <p14:creationId xmlns:p14="http://schemas.microsoft.com/office/powerpoint/2010/main" val="173470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5" name="Google Shape;291;p37">
            <a:extLst>
              <a:ext uri="{FF2B5EF4-FFF2-40B4-BE49-F238E27FC236}">
                <a16:creationId xmlns:a16="http://schemas.microsoft.com/office/drawing/2014/main" id="{90C59355-99B6-7306-C6AC-ABEF919D5B27}"/>
              </a:ext>
            </a:extLst>
          </p:cNvPr>
          <p:cNvSpPr txBox="1"/>
          <p:nvPr/>
        </p:nvSpPr>
        <p:spPr>
          <a:xfrm>
            <a:off x="9090393" y="22739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just going to look off screen for a second while this plays out ”</a:t>
            </a:r>
            <a:endParaRPr sz="2400" dirty="0">
              <a:latin typeface="Georgia"/>
              <a:ea typeface="Georgia"/>
              <a:cs typeface="Georgia"/>
              <a:sym typeface="Georgia"/>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Tree>
    <p:extLst>
      <p:ext uri="{BB962C8B-B14F-4D97-AF65-F5344CB8AC3E}">
        <p14:creationId xmlns:p14="http://schemas.microsoft.com/office/powerpoint/2010/main" val="451042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5" name="Google Shape;291;p37">
            <a:extLst>
              <a:ext uri="{FF2B5EF4-FFF2-40B4-BE49-F238E27FC236}">
                <a16:creationId xmlns:a16="http://schemas.microsoft.com/office/drawing/2014/main" id="{90C59355-99B6-7306-C6AC-ABEF919D5B27}"/>
              </a:ext>
            </a:extLst>
          </p:cNvPr>
          <p:cNvSpPr txBox="1"/>
          <p:nvPr/>
        </p:nvSpPr>
        <p:spPr>
          <a:xfrm>
            <a:off x="9090393" y="22739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just going to look off screen for a second while this plays out ”</a:t>
            </a:r>
            <a:endParaRPr sz="2400" dirty="0">
              <a:latin typeface="Georgia"/>
              <a:ea typeface="Georgia"/>
              <a:cs typeface="Georgia"/>
              <a:sym typeface="Georgia"/>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
        <p:nvSpPr>
          <p:cNvPr id="2" name="Google Shape;291;p37">
            <a:extLst>
              <a:ext uri="{FF2B5EF4-FFF2-40B4-BE49-F238E27FC236}">
                <a16:creationId xmlns:a16="http://schemas.microsoft.com/office/drawing/2014/main" id="{467B88AC-FB73-1199-8778-C084B1E2F90D}"/>
              </a:ext>
            </a:extLst>
          </p:cNvPr>
          <p:cNvSpPr txBox="1"/>
          <p:nvPr/>
        </p:nvSpPr>
        <p:spPr>
          <a:xfrm>
            <a:off x="6651993" y="44456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not scare. I’m not scared. I’m not scared …”</a:t>
            </a:r>
            <a:endParaRPr sz="2400" dirty="0">
              <a:latin typeface="Georgia"/>
              <a:ea typeface="Georgia"/>
              <a:cs typeface="Georgia"/>
              <a:sym typeface="Georgia"/>
            </a:endParaRPr>
          </a:p>
        </p:txBody>
      </p:sp>
    </p:spTree>
    <p:extLst>
      <p:ext uri="{BB962C8B-B14F-4D97-AF65-F5344CB8AC3E}">
        <p14:creationId xmlns:p14="http://schemas.microsoft.com/office/powerpoint/2010/main" val="222384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Google Shape;295;p37">
            <a:extLst>
              <a:ext uri="{FF2B5EF4-FFF2-40B4-BE49-F238E27FC236}">
                <a16:creationId xmlns:a16="http://schemas.microsoft.com/office/drawing/2014/main" id="{438D9465-6989-637A-11D2-05E86A8CDBC8}"/>
              </a:ext>
            </a:extLst>
          </p:cNvPr>
          <p:cNvSpPr txBox="1"/>
          <p:nvPr/>
        </p:nvSpPr>
        <p:spPr>
          <a:xfrm>
            <a:off x="-20176" y="6441447"/>
            <a:ext cx="1633075" cy="418800"/>
          </a:xfrm>
          <a:prstGeom prst="rect">
            <a:avLst/>
          </a:prstGeom>
          <a:noFill/>
          <a:ln>
            <a:noFill/>
          </a:ln>
        </p:spPr>
        <p:txBody>
          <a:bodyPr spcFirstLastPara="1" wrap="square" lIns="121900" tIns="121900" rIns="121900" bIns="121900" anchor="b" anchorCtr="0">
            <a:noAutofit/>
          </a:bodyPr>
          <a:lstStyle/>
          <a:p>
            <a:r>
              <a:rPr lang="en" sz="1200" baseline="30000" dirty="0"/>
              <a:t>2</a:t>
            </a:r>
            <a:r>
              <a:rPr lang="en-US" sz="1200" dirty="0"/>
              <a:t> </a:t>
            </a:r>
            <a:r>
              <a:rPr lang="en-US" sz="1200" dirty="0" err="1"/>
              <a:t>Bonanno</a:t>
            </a:r>
            <a:r>
              <a:rPr lang="en-US" sz="1200" dirty="0"/>
              <a:t>, </a:t>
            </a:r>
            <a:r>
              <a:rPr lang="en" sz="1200" dirty="0"/>
              <a:t> 2013</a:t>
            </a:r>
            <a:endParaRPr sz="1200" dirty="0"/>
          </a:p>
        </p:txBody>
      </p: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spTree>
    <p:extLst>
      <p:ext uri="{BB962C8B-B14F-4D97-AF65-F5344CB8AC3E}">
        <p14:creationId xmlns:p14="http://schemas.microsoft.com/office/powerpoint/2010/main" val="161395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Google Shape;295;p37">
            <a:extLst>
              <a:ext uri="{FF2B5EF4-FFF2-40B4-BE49-F238E27FC236}">
                <a16:creationId xmlns:a16="http://schemas.microsoft.com/office/drawing/2014/main" id="{438D9465-6989-637A-11D2-05E86A8CDBC8}"/>
              </a:ext>
            </a:extLst>
          </p:cNvPr>
          <p:cNvSpPr txBox="1"/>
          <p:nvPr/>
        </p:nvSpPr>
        <p:spPr>
          <a:xfrm>
            <a:off x="-20176" y="6441447"/>
            <a:ext cx="1633075" cy="418800"/>
          </a:xfrm>
          <a:prstGeom prst="rect">
            <a:avLst/>
          </a:prstGeom>
          <a:noFill/>
          <a:ln>
            <a:noFill/>
          </a:ln>
        </p:spPr>
        <p:txBody>
          <a:bodyPr spcFirstLastPara="1" wrap="square" lIns="121900" tIns="121900" rIns="121900" bIns="121900" anchor="b" anchorCtr="0">
            <a:noAutofit/>
          </a:bodyPr>
          <a:lstStyle/>
          <a:p>
            <a:r>
              <a:rPr lang="en" sz="1200" baseline="30000" dirty="0"/>
              <a:t>2</a:t>
            </a:r>
            <a:r>
              <a:rPr lang="en-US" sz="1200" dirty="0"/>
              <a:t> </a:t>
            </a:r>
            <a:r>
              <a:rPr lang="en-US" sz="1200" dirty="0" err="1"/>
              <a:t>Bonanno</a:t>
            </a:r>
            <a:r>
              <a:rPr lang="en-US" sz="1200" dirty="0"/>
              <a:t>, </a:t>
            </a:r>
            <a:r>
              <a:rPr lang="en" sz="1200" dirty="0"/>
              <a:t> 2013</a:t>
            </a:r>
            <a:endParaRPr sz="1200" dirty="0"/>
          </a:p>
        </p:txBody>
      </p: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5" name="Picture 4">
            <a:extLst>
              <a:ext uri="{FF2B5EF4-FFF2-40B4-BE49-F238E27FC236}">
                <a16:creationId xmlns:a16="http://schemas.microsoft.com/office/drawing/2014/main" id="{824BB963-A779-A7E1-69A9-D31B671E7DBC}"/>
              </a:ext>
            </a:extLst>
          </p:cNvPr>
          <p:cNvPicPr>
            <a:picLocks noChangeAspect="1"/>
          </p:cNvPicPr>
          <p:nvPr/>
        </p:nvPicPr>
        <p:blipFill>
          <a:blip r:embed="rId3"/>
          <a:stretch>
            <a:fillRect/>
          </a:stretch>
        </p:blipFill>
        <p:spPr>
          <a:xfrm>
            <a:off x="1894888" y="2081024"/>
            <a:ext cx="8402223" cy="2695951"/>
          </a:xfrm>
          <a:prstGeom prst="rect">
            <a:avLst/>
          </a:prstGeom>
        </p:spPr>
      </p:pic>
    </p:spTree>
    <p:extLst>
      <p:ext uri="{BB962C8B-B14F-4D97-AF65-F5344CB8AC3E}">
        <p14:creationId xmlns:p14="http://schemas.microsoft.com/office/powerpoint/2010/main" val="4135766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1077218"/>
          </a:xfrm>
          <a:prstGeom prst="rect">
            <a:avLst/>
          </a:prstGeom>
          <a:noFill/>
        </p:spPr>
        <p:txBody>
          <a:bodyPr wrap="square" rtlCol="0">
            <a:spAutoFit/>
          </a:bodyPr>
          <a:lstStyle/>
          <a:p>
            <a:r>
              <a:rPr lang="en-US" sz="4400" b="1" dirty="0">
                <a:solidFill>
                  <a:schemeClr val="accent1">
                    <a:lumMod val="75000"/>
                  </a:schemeClr>
                </a:solidFill>
              </a:rPr>
              <a:t>Events</a:t>
            </a:r>
            <a:r>
              <a:rPr lang="en-US" sz="4400" b="1" dirty="0"/>
              <a:t> in our lives can be</a:t>
            </a:r>
            <a:r>
              <a:rPr lang="en-US" sz="4400" dirty="0"/>
              <a:t>:</a:t>
            </a:r>
            <a:br>
              <a:rPr lang="en-US" sz="4400" dirty="0"/>
            </a:br>
            <a:endParaRPr lang="en-US" sz="2000" dirty="0"/>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8691" t="2240" r="31190" b="2240"/>
          <a:stretch/>
        </p:blipFill>
        <p:spPr>
          <a:xfrm>
            <a:off x="7300686" y="0"/>
            <a:ext cx="4891314" cy="6858000"/>
          </a:xfrm>
          <a:prstGeom prst="rect">
            <a:avLst/>
          </a:prstGeom>
        </p:spPr>
      </p:pic>
      <p:pic>
        <p:nvPicPr>
          <p:cNvPr id="19" name="Picture 18" descr="A person pointing at the camera&#10;&#10;Description automatically generated">
            <a:extLst>
              <a:ext uri="{FF2B5EF4-FFF2-40B4-BE49-F238E27FC236}">
                <a16:creationId xmlns:a16="http://schemas.microsoft.com/office/drawing/2014/main" id="{24DE37D1-4694-5206-BD9D-909B10B3F86F}"/>
              </a:ext>
            </a:extLst>
          </p:cNvPr>
          <p:cNvPicPr>
            <a:picLocks noChangeAspect="1"/>
          </p:cNvPicPr>
          <p:nvPr/>
        </p:nvPicPr>
        <p:blipFill>
          <a:blip r:embed="rId5">
            <a:alphaModFix amt="50000"/>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16F4FDD4-C991-7F81-8E48-0C7E40CDBA10}"/>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grpSp>
        <p:nvGrpSpPr>
          <p:cNvPr id="4" name="Group 3">
            <a:extLst>
              <a:ext uri="{FF2B5EF4-FFF2-40B4-BE49-F238E27FC236}">
                <a16:creationId xmlns:a16="http://schemas.microsoft.com/office/drawing/2014/main" id="{9D4DBB17-88D2-EE24-E3E1-8A089915105D}"/>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5" name="Picture 4">
              <a:extLst>
                <a:ext uri="{FF2B5EF4-FFF2-40B4-BE49-F238E27FC236}">
                  <a16:creationId xmlns:a16="http://schemas.microsoft.com/office/drawing/2014/main" id="{0C507D75-3B4D-B65C-7EF4-8FF213F56B5A}"/>
                </a:ext>
              </a:extLst>
            </p:cNvPr>
            <p:cNvPicPr>
              <a:picLocks noChangeAspect="1"/>
            </p:cNvPicPr>
            <p:nvPr/>
          </p:nvPicPr>
          <p:blipFill>
            <a:blip r:embed="rId10">
              <a:alphaModFix amt="50000"/>
            </a:blip>
            <a:stretch>
              <a:fillRect/>
            </a:stretch>
          </p:blipFill>
          <p:spPr>
            <a:xfrm>
              <a:off x="-2549825" y="4424517"/>
              <a:ext cx="2889754" cy="6108721"/>
            </a:xfrm>
            <a:prstGeom prst="roundRect">
              <a:avLst/>
            </a:prstGeom>
          </p:spPr>
        </p:pic>
        <p:pic>
          <p:nvPicPr>
            <p:cNvPr id="6" name="Picture 2" descr="Google Pixel 7 Pro - Snow">
              <a:extLst>
                <a:ext uri="{FF2B5EF4-FFF2-40B4-BE49-F238E27FC236}">
                  <a16:creationId xmlns:a16="http://schemas.microsoft.com/office/drawing/2014/main" id="{B2B68456-AFBC-3FB5-7C71-22AA440CC8C1}"/>
                </a:ext>
              </a:extLst>
            </p:cNvPr>
            <p:cNvPicPr>
              <a:picLocks noChangeAspect="1" noChangeArrowheads="1"/>
            </p:cNvPicPr>
            <p:nvPr/>
          </p:nvPicPr>
          <p:blipFill>
            <a:blip r:embed="rId11">
              <a:alphaModFix amt="50000"/>
              <a:extLst>
                <a:ext uri="{BEBA8EAE-BF5A-486C-A8C5-ECC9F3942E4B}">
                  <a14:imgProps xmlns:a14="http://schemas.microsoft.com/office/drawing/2010/main">
                    <a14:imgLayer r:embed="rId12">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92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5" name="Google Shape;316;p39">
            <a:extLst>
              <a:ext uri="{FF2B5EF4-FFF2-40B4-BE49-F238E27FC236}">
                <a16:creationId xmlns:a16="http://schemas.microsoft.com/office/drawing/2014/main" id="{1492CDC7-EC89-BBFB-9977-D8D93E3BE467}"/>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6" name="Arrow: Up 5">
            <a:extLst>
              <a:ext uri="{FF2B5EF4-FFF2-40B4-BE49-F238E27FC236}">
                <a16:creationId xmlns:a16="http://schemas.microsoft.com/office/drawing/2014/main" id="{38812D17-CCD7-6B66-ADA7-30FC79DDAB96}"/>
              </a:ext>
            </a:extLst>
          </p:cNvPr>
          <p:cNvSpPr/>
          <p:nvPr/>
        </p:nvSpPr>
        <p:spPr>
          <a:xfrm rot="2132250">
            <a:off x="1632836" y="2291124"/>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C8FB2B-8895-204C-DF45-79A3845FF616}"/>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424416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3728336" y="3623666"/>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16;p39">
            <a:extLst>
              <a:ext uri="{FF2B5EF4-FFF2-40B4-BE49-F238E27FC236}">
                <a16:creationId xmlns:a16="http://schemas.microsoft.com/office/drawing/2014/main" id="{45778938-ECD7-4D04-74BC-199EBBA622F4}"/>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7" name="TextBox 6">
            <a:extLst>
              <a:ext uri="{FF2B5EF4-FFF2-40B4-BE49-F238E27FC236}">
                <a16:creationId xmlns:a16="http://schemas.microsoft.com/office/drawing/2014/main" id="{98F545AB-D437-C308-89DA-F965CE519015}"/>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250028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6027035" y="4821331"/>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16;p39">
            <a:extLst>
              <a:ext uri="{FF2B5EF4-FFF2-40B4-BE49-F238E27FC236}">
                <a16:creationId xmlns:a16="http://schemas.microsoft.com/office/drawing/2014/main" id="{D54754FC-57DC-3F00-DFF9-9D92E3431F8A}"/>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7" name="TextBox 6">
            <a:extLst>
              <a:ext uri="{FF2B5EF4-FFF2-40B4-BE49-F238E27FC236}">
                <a16:creationId xmlns:a16="http://schemas.microsoft.com/office/drawing/2014/main" id="{226E5866-316B-14F4-D475-F219B73B7A6C}"/>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83280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7627234" y="5854001"/>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6;p39">
            <a:extLst>
              <a:ext uri="{FF2B5EF4-FFF2-40B4-BE49-F238E27FC236}">
                <a16:creationId xmlns:a16="http://schemas.microsoft.com/office/drawing/2014/main" id="{1CF7BA26-AB57-3F9E-0628-6D2203E24BD5}"/>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11" name="TextBox 10">
            <a:extLst>
              <a:ext uri="{FF2B5EF4-FFF2-40B4-BE49-F238E27FC236}">
                <a16:creationId xmlns:a16="http://schemas.microsoft.com/office/drawing/2014/main" id="{687E29C6-552C-6857-503B-A186D5BFCF0B}"/>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2990195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8" name="Google Shape;316;p39">
            <a:extLst>
              <a:ext uri="{FF2B5EF4-FFF2-40B4-BE49-F238E27FC236}">
                <a16:creationId xmlns:a16="http://schemas.microsoft.com/office/drawing/2014/main" id="{1CF7BA26-AB57-3F9E-0628-6D2203E24BD5}"/>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7 </a:t>
            </a:r>
            <a:r>
              <a:rPr lang="en" sz="1200" dirty="0">
                <a:solidFill>
                  <a:schemeClr val="dk1"/>
                </a:solidFill>
              </a:rPr>
              <a:t> Matthews et al., 2021</a:t>
            </a:r>
            <a:endParaRPr sz="1200" dirty="0"/>
          </a:p>
          <a:p>
            <a:pPr>
              <a:buClr>
                <a:schemeClr val="dk1"/>
              </a:buClr>
              <a:buSzPts val="1100"/>
            </a:pPr>
            <a:endParaRPr sz="1200" dirty="0">
              <a:solidFill>
                <a:schemeClr val="dk1"/>
              </a:solidFill>
            </a:endParaRPr>
          </a:p>
        </p:txBody>
      </p:sp>
      <p:sp>
        <p:nvSpPr>
          <p:cNvPr id="11" name="TextBox 10">
            <a:extLst>
              <a:ext uri="{FF2B5EF4-FFF2-40B4-BE49-F238E27FC236}">
                <a16:creationId xmlns:a16="http://schemas.microsoft.com/office/drawing/2014/main" id="{687E29C6-552C-6857-503B-A186D5BFCF0B}"/>
              </a:ext>
            </a:extLst>
          </p:cNvPr>
          <p:cNvSpPr txBox="1"/>
          <p:nvPr/>
        </p:nvSpPr>
        <p:spPr>
          <a:xfrm>
            <a:off x="10511985" y="4902591"/>
            <a:ext cx="628650" cy="369332"/>
          </a:xfrm>
          <a:prstGeom prst="rect">
            <a:avLst/>
          </a:prstGeom>
          <a:noFill/>
        </p:spPr>
        <p:txBody>
          <a:bodyPr wrap="square">
            <a:spAutoFit/>
          </a:bodyPr>
          <a:lstStyle/>
          <a:p>
            <a:r>
              <a:rPr lang="en-US" dirty="0"/>
              <a:t>3-6</a:t>
            </a:r>
          </a:p>
        </p:txBody>
      </p:sp>
      <p:sp>
        <p:nvSpPr>
          <p:cNvPr id="4" name="TextBox 3">
            <a:extLst>
              <a:ext uri="{FF2B5EF4-FFF2-40B4-BE49-F238E27FC236}">
                <a16:creationId xmlns:a16="http://schemas.microsoft.com/office/drawing/2014/main" id="{85AF22DC-0A13-FCB8-88A9-CC016ACB8A19}"/>
              </a:ext>
            </a:extLst>
          </p:cNvPr>
          <p:cNvSpPr txBox="1"/>
          <p:nvPr/>
        </p:nvSpPr>
        <p:spPr>
          <a:xfrm>
            <a:off x="724351" y="4044685"/>
            <a:ext cx="4667250" cy="1815882"/>
          </a:xfrm>
          <a:prstGeom prst="rect">
            <a:avLst/>
          </a:prstGeom>
          <a:noFill/>
        </p:spPr>
        <p:txBody>
          <a:bodyPr wrap="square" rtlCol="0">
            <a:spAutoFit/>
          </a:bodyPr>
          <a:lstStyle/>
          <a:p>
            <a:pPr algn="ctr"/>
            <a:r>
              <a:rPr lang="en-US" sz="2800" dirty="0">
                <a:solidFill>
                  <a:srgbClr val="000000"/>
                </a:solidFill>
              </a:rPr>
              <a:t>The association between intensity and regulation choice in this paradigm is “ very large” </a:t>
            </a:r>
            <a:r>
              <a:rPr lang="en-US" sz="2800" b="0" i="0" u="none" strike="noStrike" baseline="0" dirty="0">
                <a:solidFill>
                  <a:srgbClr val="000000"/>
                </a:solidFill>
              </a:rPr>
              <a:t>(i.e., r+ = 0.46 – 0.61) </a:t>
            </a:r>
            <a:r>
              <a:rPr lang="en-US" sz="2800" b="0" i="0" u="none" strike="noStrike" baseline="30000" dirty="0">
                <a:solidFill>
                  <a:srgbClr val="000000"/>
                </a:solidFill>
              </a:rPr>
              <a:t>7</a:t>
            </a:r>
            <a:endParaRPr lang="en-US" sz="2800" baseline="30000" dirty="0"/>
          </a:p>
        </p:txBody>
      </p:sp>
    </p:spTree>
    <p:extLst>
      <p:ext uri="{BB962C8B-B14F-4D97-AF65-F5344CB8AC3E}">
        <p14:creationId xmlns:p14="http://schemas.microsoft.com/office/powerpoint/2010/main" val="33025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Artificial nature of experimental designs</a:t>
            </a:r>
          </a:p>
          <a:p>
            <a:pPr marL="749300" lvl="1" indent="-457200"/>
            <a:r>
              <a:rPr lang="en-US" sz="2200" dirty="0">
                <a:solidFill>
                  <a:schemeClr val="accent6">
                    <a:lumMod val="20000"/>
                    <a:lumOff val="80000"/>
                  </a:schemeClr>
                </a:solidFill>
              </a:rPr>
              <a:t>Findings may not be applicable to emotion regulation outside of the lab</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Meta-analyses suggest flaws in common emotion regulation paradigms </a:t>
            </a:r>
            <a:r>
              <a:rPr lang="en-US" sz="2400" baseline="30000" dirty="0">
                <a:solidFill>
                  <a:schemeClr val="accent6">
                    <a:lumMod val="20000"/>
                    <a:lumOff val="80000"/>
                  </a:schemeClr>
                </a:solidFill>
              </a:rPr>
              <a:t>8</a:t>
            </a:r>
          </a:p>
          <a:p>
            <a:pPr marL="749300" lvl="1" indent="-457200"/>
            <a:r>
              <a:rPr lang="en-US" sz="2200" dirty="0">
                <a:solidFill>
                  <a:schemeClr val="accent6">
                    <a:lumMod val="20000"/>
                    <a:lumOff val="80000"/>
                  </a:schemeClr>
                </a:solidFill>
              </a:rPr>
              <a:t>Suggests surveys are strong, but tasks lack internal validity</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25</a:t>
            </a:fld>
            <a:endParaRPr lang="en-US"/>
          </a:p>
        </p:txBody>
      </p:sp>
    </p:spTree>
    <p:extLst>
      <p:ext uri="{BB962C8B-B14F-4D97-AF65-F5344CB8AC3E}">
        <p14:creationId xmlns:p14="http://schemas.microsoft.com/office/powerpoint/2010/main" val="313099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Meta-analyses suggest flaws in common emotion regulation paradigms </a:t>
            </a:r>
            <a:r>
              <a:rPr lang="en-US" sz="2400" baseline="30000" dirty="0">
                <a:solidFill>
                  <a:schemeClr val="accent6">
                    <a:lumMod val="20000"/>
                    <a:lumOff val="80000"/>
                  </a:schemeClr>
                </a:solidFill>
              </a:rPr>
              <a:t>8</a:t>
            </a:r>
          </a:p>
          <a:p>
            <a:pPr marL="749300" lvl="1" indent="-457200"/>
            <a:r>
              <a:rPr lang="en-US" sz="2200" dirty="0">
                <a:solidFill>
                  <a:schemeClr val="accent6">
                    <a:lumMod val="20000"/>
                    <a:lumOff val="80000"/>
                  </a:schemeClr>
                </a:solidFill>
              </a:rPr>
              <a:t>Suggests surveys are strong, but tasks lack internal validity</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26</a:t>
            </a:fld>
            <a:endParaRPr lang="en-US"/>
          </a:p>
        </p:txBody>
      </p:sp>
    </p:spTree>
    <p:extLst>
      <p:ext uri="{BB962C8B-B14F-4D97-AF65-F5344CB8AC3E}">
        <p14:creationId xmlns:p14="http://schemas.microsoft.com/office/powerpoint/2010/main" val="1060579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Meta-analyses suggest flaws in common emotion regulation paradigms </a:t>
            </a:r>
            <a:r>
              <a:rPr lang="en-US" sz="2400" baseline="30000" dirty="0"/>
              <a:t>8</a:t>
            </a:r>
          </a:p>
          <a:p>
            <a:pPr marL="749300" lvl="1" indent="-457200"/>
            <a:r>
              <a:rPr lang="en-US" sz="2200" dirty="0"/>
              <a:t>Suggests surveys are strong, but tasks lack internal validity</a:t>
            </a:r>
            <a:br>
              <a:rPr lang="en-US" sz="2200" dirty="0"/>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27</a:t>
            </a:fld>
            <a:endParaRPr lang="en-US"/>
          </a:p>
        </p:txBody>
      </p:sp>
    </p:spTree>
    <p:extLst>
      <p:ext uri="{BB962C8B-B14F-4D97-AF65-F5344CB8AC3E}">
        <p14:creationId xmlns:p14="http://schemas.microsoft.com/office/powerpoint/2010/main" val="72096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Meta-analyses suggest flaws in common emotion regulation paradigms </a:t>
            </a:r>
            <a:r>
              <a:rPr lang="en-US" sz="2400" baseline="30000" dirty="0"/>
              <a:t>8</a:t>
            </a:r>
          </a:p>
          <a:p>
            <a:pPr marL="749300" lvl="1" indent="-457200"/>
            <a:r>
              <a:rPr lang="en-US" sz="2200" dirty="0"/>
              <a:t>Suggests surveys are strong, but tasks lack internal validity</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Naturalistic studies limited to Experiential Sampling</a:t>
            </a:r>
          </a:p>
          <a:p>
            <a:pPr marL="749300" lvl="1" indent="-457200"/>
            <a:r>
              <a:rPr lang="en-US" sz="2200" dirty="0"/>
              <a:t>Limited in scope, mild emotional experiences</a:t>
            </a:r>
            <a:endParaRPr lang="en-US" sz="2200" dirty="0">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28</a:t>
            </a:fld>
            <a:endParaRPr lang="en-US"/>
          </a:p>
        </p:txBody>
      </p:sp>
    </p:spTree>
    <p:extLst>
      <p:ext uri="{BB962C8B-B14F-4D97-AF65-F5344CB8AC3E}">
        <p14:creationId xmlns:p14="http://schemas.microsoft.com/office/powerpoint/2010/main" val="332546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pic>
        <p:nvPicPr>
          <p:cNvPr id="7" name="Google Shape;304;p38">
            <a:extLst>
              <a:ext uri="{FF2B5EF4-FFF2-40B4-BE49-F238E27FC236}">
                <a16:creationId xmlns:a16="http://schemas.microsoft.com/office/drawing/2014/main" id="{80032CF7-1282-C122-A8CB-F52D608BA191}"/>
              </a:ext>
            </a:extLst>
          </p:cNvPr>
          <p:cNvPicPr preferRelativeResize="0"/>
          <p:nvPr/>
        </p:nvPicPr>
        <p:blipFill rotWithShape="1">
          <a:blip r:embed="rId3">
            <a:alphaModFix/>
          </a:blip>
          <a:srcRect l="38901" r="3561"/>
          <a:stretch/>
        </p:blipFill>
        <p:spPr>
          <a:xfrm>
            <a:off x="2229854" y="2152411"/>
            <a:ext cx="3287667" cy="2648700"/>
          </a:xfrm>
          <a:prstGeom prst="rect">
            <a:avLst/>
          </a:prstGeom>
          <a:noFill/>
          <a:ln>
            <a:noFill/>
          </a:ln>
        </p:spPr>
      </p:pic>
      <p:pic>
        <p:nvPicPr>
          <p:cNvPr id="13" name="Picture 12" descr="A person holding an object&#10;&#10;Description automatically generated">
            <a:extLst>
              <a:ext uri="{FF2B5EF4-FFF2-40B4-BE49-F238E27FC236}">
                <a16:creationId xmlns:a16="http://schemas.microsoft.com/office/drawing/2014/main" id="{D096DA79-938B-B6BB-47F8-8D4E6E3C1F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74479" y="2155943"/>
            <a:ext cx="3287667" cy="2645168"/>
          </a:xfrm>
          <a:prstGeom prst="rect">
            <a:avLst/>
          </a:prstGeom>
        </p:spPr>
      </p:pic>
    </p:spTree>
    <p:extLst>
      <p:ext uri="{BB962C8B-B14F-4D97-AF65-F5344CB8AC3E}">
        <p14:creationId xmlns:p14="http://schemas.microsoft.com/office/powerpoint/2010/main" val="121102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2062103"/>
          </a:xfrm>
          <a:prstGeom prst="rect">
            <a:avLst/>
          </a:prstGeom>
          <a:noFill/>
        </p:spPr>
        <p:txBody>
          <a:bodyPr wrap="square" rtlCol="0">
            <a:spAutoFit/>
          </a:bodyPr>
          <a:lstStyle/>
          <a:p>
            <a:r>
              <a:rPr lang="en-US" sz="4400" b="1" dirty="0">
                <a:solidFill>
                  <a:schemeClr val="accent1">
                    <a:lumMod val="75000"/>
                  </a:schemeClr>
                </a:solidFill>
              </a:rPr>
              <a:t>Events</a:t>
            </a:r>
            <a:r>
              <a:rPr lang="en-US" sz="4400" b="1" dirty="0"/>
              <a:t> in our lives can be</a:t>
            </a:r>
            <a:r>
              <a:rPr lang="en-US" sz="4400" dirty="0"/>
              <a:t>:</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chemeClr val="accent1">
                    <a:lumMod val="75000"/>
                  </a:schemeClr>
                </a:solidFill>
              </a:rPr>
              <a:t>Intense</a:t>
            </a:r>
          </a:p>
          <a:p>
            <a:pPr lvl="1"/>
            <a:endParaRPr lang="en-US" sz="3200" spc="200" dirty="0">
              <a:solidFill>
                <a:schemeClr val="accent1">
                  <a:lumMod val="75000"/>
                </a:schemeClr>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5">
            <a:alphaModFix amt="20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8691" t="2240" r="31190" b="2240"/>
          <a:stretch/>
        </p:blipFill>
        <p:spPr>
          <a:xfrm>
            <a:off x="7300686" y="0"/>
            <a:ext cx="4891314" cy="6858000"/>
          </a:xfrm>
          <a:prstGeom prst="rect">
            <a:avLst/>
          </a:prstGeom>
        </p:spPr>
      </p:pic>
      <p:pic>
        <p:nvPicPr>
          <p:cNvPr id="19" name="Picture 18" descr="A person pointing at the camera&#10;&#10;Description automatically generated">
            <a:extLst>
              <a:ext uri="{FF2B5EF4-FFF2-40B4-BE49-F238E27FC236}">
                <a16:creationId xmlns:a16="http://schemas.microsoft.com/office/drawing/2014/main" id="{24DE37D1-4694-5206-BD9D-909B10B3F86F}"/>
              </a:ext>
            </a:extLst>
          </p:cNvPr>
          <p:cNvPicPr>
            <a:picLocks noChangeAspect="1"/>
          </p:cNvPicPr>
          <p:nvPr/>
        </p:nvPicPr>
        <p:blipFill>
          <a:blip r:embed="rId7">
            <a:alphaModFix amt="50000"/>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16F4FDD4-C991-7F81-8E48-0C7E40CDBA10}"/>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grpSp>
        <p:nvGrpSpPr>
          <p:cNvPr id="4" name="Group 3">
            <a:extLst>
              <a:ext uri="{FF2B5EF4-FFF2-40B4-BE49-F238E27FC236}">
                <a16:creationId xmlns:a16="http://schemas.microsoft.com/office/drawing/2014/main" id="{9D4DBB17-88D2-EE24-E3E1-8A089915105D}"/>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5" name="Picture 4">
              <a:extLst>
                <a:ext uri="{FF2B5EF4-FFF2-40B4-BE49-F238E27FC236}">
                  <a16:creationId xmlns:a16="http://schemas.microsoft.com/office/drawing/2014/main" id="{0C507D75-3B4D-B65C-7EF4-8FF213F56B5A}"/>
                </a:ext>
              </a:extLst>
            </p:cNvPr>
            <p:cNvPicPr>
              <a:picLocks noChangeAspect="1"/>
            </p:cNvPicPr>
            <p:nvPr/>
          </p:nvPicPr>
          <p:blipFill>
            <a:blip r:embed="rId12">
              <a:alphaModFix amt="50000"/>
            </a:blip>
            <a:stretch>
              <a:fillRect/>
            </a:stretch>
          </p:blipFill>
          <p:spPr>
            <a:xfrm>
              <a:off x="-2549825" y="4424517"/>
              <a:ext cx="2889754" cy="6108721"/>
            </a:xfrm>
            <a:prstGeom prst="roundRect">
              <a:avLst/>
            </a:prstGeom>
          </p:spPr>
        </p:pic>
        <p:pic>
          <p:nvPicPr>
            <p:cNvPr id="6" name="Picture 2" descr="Google Pixel 7 Pro - Snow">
              <a:extLst>
                <a:ext uri="{FF2B5EF4-FFF2-40B4-BE49-F238E27FC236}">
                  <a16:creationId xmlns:a16="http://schemas.microsoft.com/office/drawing/2014/main" id="{B2B68456-AFBC-3FB5-7C71-22AA440CC8C1}"/>
                </a:ext>
              </a:extLst>
            </p:cNvPr>
            <p:cNvPicPr>
              <a:picLocks noChangeAspect="1" noChangeArrowheads="1"/>
            </p:cNvPicPr>
            <p:nvPr/>
          </p:nvPicPr>
          <p:blipFill>
            <a:blip r:embed="rId13">
              <a:alphaModFix amt="50000"/>
              <a:extLst>
                <a:ext uri="{BEBA8EAE-BF5A-486C-A8C5-ECC9F3942E4B}">
                  <a14:imgProps xmlns:a14="http://schemas.microsoft.com/office/drawing/2010/main">
                    <a14:imgLayer r:embed="rId14">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7255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TextBox 2">
            <a:extLst>
              <a:ext uri="{FF2B5EF4-FFF2-40B4-BE49-F238E27FC236}">
                <a16:creationId xmlns:a16="http://schemas.microsoft.com/office/drawing/2014/main" id="{D8D9E226-8614-8671-2D40-B48248D1B3D2}"/>
              </a:ext>
            </a:extLst>
          </p:cNvPr>
          <p:cNvSpPr txBox="1"/>
          <p:nvPr/>
        </p:nvSpPr>
        <p:spPr>
          <a:xfrm>
            <a:off x="790156" y="2459504"/>
            <a:ext cx="10611688" cy="1938992"/>
          </a:xfrm>
          <a:prstGeom prst="rect">
            <a:avLst/>
          </a:prstGeom>
          <a:noFill/>
        </p:spPr>
        <p:txBody>
          <a:bodyPr wrap="none" rtlCol="0">
            <a:spAutoFit/>
          </a:bodyPr>
          <a:lstStyle/>
          <a:p>
            <a:pPr algn="ctr"/>
            <a:r>
              <a:rPr lang="en-US" sz="4000" dirty="0"/>
              <a:t>Will people self-regulate their emotions?</a:t>
            </a:r>
          </a:p>
          <a:p>
            <a:pPr algn="ctr"/>
            <a:endParaRPr lang="en-US" sz="4000" dirty="0"/>
          </a:p>
          <a:p>
            <a:pPr algn="ctr"/>
            <a:r>
              <a:rPr lang="en-US" sz="4000" dirty="0"/>
              <a:t>What will influence their self-regulation behavior?</a:t>
            </a:r>
          </a:p>
        </p:txBody>
      </p:sp>
    </p:spTree>
    <p:extLst>
      <p:ext uri="{BB962C8B-B14F-4D97-AF65-F5344CB8AC3E}">
        <p14:creationId xmlns:p14="http://schemas.microsoft.com/office/powerpoint/2010/main" val="2620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80535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2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98836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pic>
        <p:nvPicPr>
          <p:cNvPr id="4" name="Picture 8" descr="PHOTOS: Terror Behind The Walls at Eastern State Penitentiary">
            <a:extLst>
              <a:ext uri="{FF2B5EF4-FFF2-40B4-BE49-F238E27FC236}">
                <a16:creationId xmlns:a16="http://schemas.microsoft.com/office/drawing/2014/main" id="{F7E70E67-A5D2-E10A-3C7B-684575D952D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0" b="99750" l="17667" r="87667">
                        <a14:foregroundMark x1="49000" y1="25750" x2="58167" y2="14750"/>
                        <a14:foregroundMark x1="58167" y1="14750" x2="63333" y2="91500"/>
                        <a14:foregroundMark x1="63333" y1="91500" x2="70000" y2="79000"/>
                        <a14:foregroundMark x1="70000" y1="79000" x2="71500" y2="97000"/>
                        <a14:foregroundMark x1="71500" y1="97000" x2="68333" y2="3250"/>
                        <a14:foregroundMark x1="40667" y1="3250" x2="48167" y2="99750"/>
                        <a14:foregroundMark x1="48167" y1="99750" x2="48167" y2="99750"/>
                        <a14:foregroundMark x1="43833" y1="48750" x2="42000" y2="70750"/>
                        <a14:foregroundMark x1="44167" y1="48750" x2="41500" y2="45250"/>
                        <a14:foregroundMark x1="42333" y1="49750" x2="40167" y2="50000"/>
                        <a14:foregroundMark x1="28500" y1="1750" x2="34667" y2="98500"/>
                        <a14:foregroundMark x1="25333" y1="97750" x2="17667" y2="4000"/>
                        <a14:foregroundMark x1="18167" y1="2000" x2="18833" y2="10750"/>
                        <a14:foregroundMark x1="19333" y1="14750" x2="19833" y2="20750"/>
                        <a14:foregroundMark x1="24000" y1="89000" x2="24333" y2="98500"/>
                        <a14:foregroundMark x1="53667" y1="87250" x2="54833" y2="98000"/>
                        <a14:foregroundMark x1="75667" y1="50750" x2="77500" y2="59250"/>
                        <a14:foregroundMark x1="42833" y1="4500" x2="42833" y2="4500"/>
                        <a14:foregroundMark x1="43167" y1="6750" x2="43167" y2="6750"/>
                        <a14:foregroundMark x1="76667" y1="52500" x2="77833" y2="99250"/>
                        <a14:foregroundMark x1="78333" y1="54750" x2="78333" y2="54750"/>
                        <a14:foregroundMark x1="80667" y1="57250" x2="80667" y2="57250"/>
                        <a14:foregroundMark x1="81000" y1="66250" x2="81000" y2="66250"/>
                        <a14:foregroundMark x1="80500" y1="62000" x2="80500" y2="62000"/>
                        <a14:foregroundMark x1="81000" y1="70750" x2="81000" y2="70750"/>
                        <a14:foregroundMark x1="81000" y1="76250" x2="81000" y2="76250"/>
                        <a14:foregroundMark x1="81167" y1="85000" x2="81167" y2="85000"/>
                        <a14:foregroundMark x1="81833" y1="92000" x2="81833" y2="92000"/>
                        <a14:foregroundMark x1="81833" y1="98500" x2="81833" y2="98500"/>
                        <a14:foregroundMark x1="22000" y1="67000" x2="22000" y2="67000"/>
                        <a14:foregroundMark x1="65000" y1="39250" x2="66333" y2="25000"/>
                        <a14:foregroundMark x1="66333" y1="25000" x2="64000" y2="14000"/>
                        <a14:foregroundMark x1="47333" y1="35500" x2="48500" y2="19500"/>
                        <a14:foregroundMark x1="48500" y1="19500" x2="52667" y2="16000"/>
                        <a14:foregroundMark x1="58167" y1="12000" x2="49667" y2="15500"/>
                        <a14:foregroundMark x1="51833" y1="11500" x2="56667" y2="11250"/>
                        <a14:foregroundMark x1="56667" y1="9500" x2="56667" y2="9500"/>
                        <a14:foregroundMark x1="53667" y1="8750" x2="53667" y2="8750"/>
                        <a14:foregroundMark x1="50000" y1="10750" x2="50000" y2="10750"/>
                        <a14:foregroundMark x1="35500" y1="94000" x2="35667" y2="98750"/>
                        <a14:foregroundMark x1="25167" y1="90000" x2="26500" y2="98500"/>
                        <a14:foregroundMark x1="76281" y1="46000" x2="74333" y2="3750"/>
                        <a14:foregroundMark x1="76500" y1="50750" x2="76281" y2="46000"/>
                        <a14:foregroundMark x1="74000" y1="500" x2="74000" y2="500"/>
                        <a14:foregroundMark x1="73833" y1="1750" x2="73833" y2="1750"/>
                        <a14:backgroundMark x1="25667" y1="38500" x2="31000" y2="96500"/>
                        <a14:backgroundMark x1="39333" y1="82250" x2="40667" y2="97750"/>
                        <a14:backgroundMark x1="38667" y1="82250" x2="38667" y2="82250"/>
                        <a14:backgroundMark x1="36000" y1="54750" x2="37500" y2="32500"/>
                        <a14:backgroundMark x1="46000" y1="8750" x2="56667" y2="3250"/>
                        <a14:backgroundMark x1="56667" y1="3250" x2="57333" y2="2500"/>
                        <a14:backgroundMark x1="65667" y1="10500" x2="63500" y2="2000"/>
                        <a14:backgroundMark x1="72000" y1="17500" x2="71500" y2="1750"/>
                        <a14:backgroundMark x1="76667" y1="18000" x2="76000" y2="2000"/>
                        <a14:backgroundMark x1="76000" y1="2000" x2="76500" y2="1750"/>
                        <a14:backgroundMark x1="36000" y1="61500" x2="36000" y2="61500"/>
                        <a14:backgroundMark x1="36500" y1="64750" x2="36500" y2="64750"/>
                        <a14:backgroundMark x1="36500" y1="67500" x2="36500" y2="67500"/>
                        <a14:backgroundMark x1="72833" y1="30750" x2="72833" y2="30750"/>
                        <a14:backgroundMark x1="26167" y1="39750" x2="24000" y2="6000"/>
                        <a14:backgroundMark x1="37000" y1="32250" x2="34333" y2="7250"/>
                        <a14:backgroundMark x1="46000" y1="10750" x2="46000" y2="10750"/>
                        <a14:backgroundMark x1="55833" y1="5750" x2="55833" y2="5750"/>
                        <a14:backgroundMark x1="73000" y1="47000" x2="73000" y2="47000"/>
                        <a14:backgroundMark x1="72500" y1="33750" x2="72500" y2="33750"/>
                        <a14:backgroundMark x1="72167" y1="26250" x2="72167" y2="26250"/>
                        <a14:backgroundMark x1="72500" y1="36500" x2="72500" y2="36500"/>
                        <a14:backgroundMark x1="72833" y1="39250" x2="72833" y2="39250"/>
                        <a14:backgroundMark x1="73000" y1="45000" x2="73000" y2="45000"/>
                        <a14:backgroundMark x1="77833" y1="46000" x2="77833" y2="46000"/>
                      </a14:backgroundRemoval>
                    </a14:imgEffect>
                  </a14:imgLayer>
                </a14:imgProps>
              </a:ext>
              <a:ext uri="{28A0092B-C50C-407E-A947-70E740481C1C}">
                <a14:useLocalDpi xmlns:a14="http://schemas.microsoft.com/office/drawing/2010/main" val="0"/>
              </a:ext>
            </a:extLst>
          </a:blip>
          <a:srcRect l="16952" r="4198" b="-4"/>
          <a:stretch/>
        </p:blipFill>
        <p:spPr bwMode="auto">
          <a:xfrm>
            <a:off x="4543895" y="293427"/>
            <a:ext cx="4323409" cy="366011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8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35</a:t>
            </a:fld>
            <a:endParaRPr lang="en-US"/>
          </a:p>
        </p:txBody>
      </p:sp>
    </p:spTree>
    <p:extLst>
      <p:ext uri="{BB962C8B-B14F-4D97-AF65-F5344CB8AC3E}">
        <p14:creationId xmlns:p14="http://schemas.microsoft.com/office/powerpoint/2010/main" val="2118355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157710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549788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2" name="Google Shape;240;p32">
            <a:extLst>
              <a:ext uri="{FF2B5EF4-FFF2-40B4-BE49-F238E27FC236}">
                <a16:creationId xmlns:a16="http://schemas.microsoft.com/office/drawing/2014/main" id="{09ED4B4C-3AE5-C863-F069-8AE339A2B6E4}"/>
              </a:ext>
            </a:extLst>
          </p:cNvPr>
          <p:cNvPicPr preferRelativeResize="0"/>
          <p:nvPr/>
        </p:nvPicPr>
        <p:blipFill rotWithShape="1">
          <a:blip r:embed="rId3">
            <a:alphaModFix/>
          </a:blip>
          <a:srcRect l="12634" t="3507" r="4839" b="11834"/>
          <a:stretch/>
        </p:blipFill>
        <p:spPr>
          <a:xfrm>
            <a:off x="294219" y="1550646"/>
            <a:ext cx="5177667" cy="3166497"/>
          </a:xfrm>
          <a:prstGeom prst="rect">
            <a:avLst/>
          </a:prstGeom>
          <a:noFill/>
          <a:ln>
            <a:noFill/>
          </a:ln>
        </p:spPr>
      </p:pic>
    </p:spTree>
    <p:extLst>
      <p:ext uri="{BB962C8B-B14F-4D97-AF65-F5344CB8AC3E}">
        <p14:creationId xmlns:p14="http://schemas.microsoft.com/office/powerpoint/2010/main" val="284150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3539430"/>
          </a:xfrm>
          <a:prstGeom prst="rect">
            <a:avLst/>
          </a:prstGeom>
          <a:noFill/>
        </p:spPr>
        <p:txBody>
          <a:bodyPr wrap="square" rtlCol="0">
            <a:spAutoFit/>
          </a:bodyPr>
          <a:lstStyle/>
          <a:p>
            <a:r>
              <a:rPr lang="en-US" sz="4400" b="1" dirty="0">
                <a:solidFill>
                  <a:schemeClr val="accent1">
                    <a:lumMod val="75000"/>
                  </a:schemeClr>
                </a:solidFill>
              </a:rPr>
              <a:t>Events</a:t>
            </a:r>
            <a:r>
              <a:rPr lang="en-US" sz="4400" b="1" dirty="0"/>
              <a:t> in our lives can be</a:t>
            </a:r>
            <a:r>
              <a:rPr lang="en-US" sz="4400" dirty="0"/>
              <a:t>:</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chemeClr val="accent1">
                    <a:lumMod val="75000"/>
                  </a:schemeClr>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br>
              <a:rPr lang="en-US" sz="3200" dirty="0">
                <a:solidFill>
                  <a:srgbClr val="7030A0"/>
                </a:solidFill>
              </a:rPr>
            </a:br>
            <a:endParaRPr lang="en-US" sz="32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7">
            <a:alphaModFix amt="20000"/>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8691" t="2240" r="31190" b="2240"/>
          <a:stretch/>
        </p:blipFill>
        <p:spPr>
          <a:xfrm>
            <a:off x="7300686" y="0"/>
            <a:ext cx="4891314" cy="6858000"/>
          </a:xfrm>
          <a:prstGeom prst="rect">
            <a:avLst/>
          </a:prstGeom>
        </p:spPr>
      </p:pic>
      <p:pic>
        <p:nvPicPr>
          <p:cNvPr id="19" name="Picture 18" descr="A person pointing at the camera&#10;&#10;Description automatically generated">
            <a:extLst>
              <a:ext uri="{FF2B5EF4-FFF2-40B4-BE49-F238E27FC236}">
                <a16:creationId xmlns:a16="http://schemas.microsoft.com/office/drawing/2014/main" id="{24DE37D1-4694-5206-BD9D-909B10B3F86F}"/>
              </a:ext>
            </a:extLst>
          </p:cNvPr>
          <p:cNvPicPr>
            <a:picLocks noChangeAspect="1"/>
          </p:cNvPicPr>
          <p:nvPr/>
        </p:nvPicPr>
        <p:blipFill>
          <a:blip r:embed="rId9">
            <a:alphaModFix amt="50000"/>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16F4FDD4-C991-7F81-8E48-0C7E40CDBA10}"/>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grpSp>
        <p:nvGrpSpPr>
          <p:cNvPr id="4" name="Group 3">
            <a:extLst>
              <a:ext uri="{FF2B5EF4-FFF2-40B4-BE49-F238E27FC236}">
                <a16:creationId xmlns:a16="http://schemas.microsoft.com/office/drawing/2014/main" id="{9D4DBB17-88D2-EE24-E3E1-8A089915105D}"/>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5" name="Picture 4">
              <a:extLst>
                <a:ext uri="{FF2B5EF4-FFF2-40B4-BE49-F238E27FC236}">
                  <a16:creationId xmlns:a16="http://schemas.microsoft.com/office/drawing/2014/main" id="{0C507D75-3B4D-B65C-7EF4-8FF213F56B5A}"/>
                </a:ext>
              </a:extLst>
            </p:cNvPr>
            <p:cNvPicPr>
              <a:picLocks noChangeAspect="1"/>
            </p:cNvPicPr>
            <p:nvPr/>
          </p:nvPicPr>
          <p:blipFill>
            <a:blip r:embed="rId14">
              <a:alphaModFix amt="50000"/>
            </a:blip>
            <a:stretch>
              <a:fillRect/>
            </a:stretch>
          </p:blipFill>
          <p:spPr>
            <a:xfrm>
              <a:off x="-2549825" y="4424517"/>
              <a:ext cx="2889754" cy="6108721"/>
            </a:xfrm>
            <a:prstGeom prst="roundRect">
              <a:avLst/>
            </a:prstGeom>
          </p:spPr>
        </p:pic>
        <p:pic>
          <p:nvPicPr>
            <p:cNvPr id="6" name="Picture 2" descr="Google Pixel 7 Pro - Snow">
              <a:extLst>
                <a:ext uri="{FF2B5EF4-FFF2-40B4-BE49-F238E27FC236}">
                  <a16:creationId xmlns:a16="http://schemas.microsoft.com/office/drawing/2014/main" id="{B2B68456-AFBC-3FB5-7C71-22AA440CC8C1}"/>
                </a:ext>
              </a:extLst>
            </p:cNvPr>
            <p:cNvPicPr>
              <a:picLocks noChangeAspect="1" noChangeArrowheads="1"/>
            </p:cNvPicPr>
            <p:nvPr/>
          </p:nvPicPr>
          <p:blipFill>
            <a:blip r:embed="rId15">
              <a:alphaModFix amt="50000"/>
              <a:extLst>
                <a:ext uri="{BEBA8EAE-BF5A-486C-A8C5-ECC9F3942E4B}">
                  <a14:imgProps xmlns:a14="http://schemas.microsoft.com/office/drawing/2010/main">
                    <a14:imgLayer r:embed="rId16">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281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Heightened complexity, dynamic interactions, and high-intensity threats in a safe environment</a:t>
            </a: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3771934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1831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2345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42297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6074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04646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41906" cy="23895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84520" y="2862580"/>
            <a:ext cx="1908173" cy="20528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2333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report regulating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2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Tree>
    <p:extLst>
      <p:ext uri="{BB962C8B-B14F-4D97-AF65-F5344CB8AC3E}">
        <p14:creationId xmlns:p14="http://schemas.microsoft.com/office/powerpoint/2010/main" val="3312870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7125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4524315"/>
          </a:xfrm>
          <a:prstGeom prst="rect">
            <a:avLst/>
          </a:prstGeom>
          <a:noFill/>
        </p:spPr>
        <p:txBody>
          <a:bodyPr wrap="square" rtlCol="0">
            <a:spAutoFit/>
          </a:bodyPr>
          <a:lstStyle/>
          <a:p>
            <a:r>
              <a:rPr lang="en-US" sz="4400" b="1" dirty="0">
                <a:solidFill>
                  <a:schemeClr val="accent1">
                    <a:lumMod val="75000"/>
                  </a:schemeClr>
                </a:solidFill>
              </a:rPr>
              <a:t>Events</a:t>
            </a:r>
            <a:r>
              <a:rPr lang="en-US" sz="4400" b="1" dirty="0"/>
              <a:t> in our lives can be</a:t>
            </a:r>
            <a:r>
              <a:rPr lang="en-US" sz="4400" dirty="0"/>
              <a:t>:</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chemeClr val="accent1">
                    <a:lumMod val="75000"/>
                  </a:schemeClr>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br>
              <a:rPr lang="en-US" sz="3200" dirty="0">
                <a:solidFill>
                  <a:srgbClr val="7030A0"/>
                </a:solidFill>
              </a:rPr>
            </a:br>
            <a:endParaRPr lang="en-US" sz="32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691" t="2240" r="31190" b="2240"/>
          <a:stretch/>
        </p:blipFill>
        <p:spPr>
          <a:xfrm>
            <a:off x="7300686" y="0"/>
            <a:ext cx="4891314" cy="6858000"/>
          </a:xfrm>
          <a:prstGeom prst="rect">
            <a:avLst/>
          </a:prstGeom>
        </p:spPr>
      </p:pic>
      <p:pic>
        <p:nvPicPr>
          <p:cNvPr id="19" name="Picture 18" descr="A person pointing at the camera&#10;&#10;Description automatically generated">
            <a:extLst>
              <a:ext uri="{FF2B5EF4-FFF2-40B4-BE49-F238E27FC236}">
                <a16:creationId xmlns:a16="http://schemas.microsoft.com/office/drawing/2014/main" id="{24DE37D1-4694-5206-BD9D-909B10B3F86F}"/>
              </a:ext>
            </a:extLst>
          </p:cNvPr>
          <p:cNvPicPr>
            <a:picLocks noChangeAspect="1"/>
          </p:cNvPicPr>
          <p:nvPr/>
        </p:nvPicPr>
        <p:blipFill>
          <a:blip r:embed="rId11">
            <a:alphaModFix amt="50000"/>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16F4FDD4-C991-7F81-8E48-0C7E40CDBA10}"/>
              </a:ext>
            </a:extLst>
          </p:cNvPr>
          <p:cNvPicPr>
            <a:picLocks noChangeAspect="1"/>
          </p:cNvPicPr>
          <p:nvPr/>
        </p:nvPicPr>
        <p:blipFill>
          <a:blip r:embed="rId13">
            <a:alphaModFix amt="50000"/>
            <a:extLst>
              <a:ext uri="{BEBA8EAE-BF5A-486C-A8C5-ECC9F3942E4B}">
                <a14:imgProps xmlns:a14="http://schemas.microsoft.com/office/drawing/2010/main">
                  <a14:imgLayer r:embed="rId14">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grpSp>
        <p:nvGrpSpPr>
          <p:cNvPr id="4" name="Group 3">
            <a:extLst>
              <a:ext uri="{FF2B5EF4-FFF2-40B4-BE49-F238E27FC236}">
                <a16:creationId xmlns:a16="http://schemas.microsoft.com/office/drawing/2014/main" id="{9D4DBB17-88D2-EE24-E3E1-8A089915105D}"/>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5" name="Picture 4">
              <a:extLst>
                <a:ext uri="{FF2B5EF4-FFF2-40B4-BE49-F238E27FC236}">
                  <a16:creationId xmlns:a16="http://schemas.microsoft.com/office/drawing/2014/main" id="{0C507D75-3B4D-B65C-7EF4-8FF213F56B5A}"/>
                </a:ext>
              </a:extLst>
            </p:cNvPr>
            <p:cNvPicPr>
              <a:picLocks noChangeAspect="1"/>
            </p:cNvPicPr>
            <p:nvPr/>
          </p:nvPicPr>
          <p:blipFill>
            <a:blip r:embed="rId16">
              <a:alphaModFix amt="50000"/>
            </a:blip>
            <a:stretch>
              <a:fillRect/>
            </a:stretch>
          </p:blipFill>
          <p:spPr>
            <a:xfrm>
              <a:off x="-2549825" y="4424517"/>
              <a:ext cx="2889754" cy="6108721"/>
            </a:xfrm>
            <a:prstGeom prst="roundRect">
              <a:avLst/>
            </a:prstGeom>
          </p:spPr>
        </p:pic>
        <p:pic>
          <p:nvPicPr>
            <p:cNvPr id="6" name="Picture 2" descr="Google Pixel 7 Pro - Snow">
              <a:extLst>
                <a:ext uri="{FF2B5EF4-FFF2-40B4-BE49-F238E27FC236}">
                  <a16:creationId xmlns:a16="http://schemas.microsoft.com/office/drawing/2014/main" id="{B2B68456-AFBC-3FB5-7C71-22AA440CC8C1}"/>
                </a:ext>
              </a:extLst>
            </p:cNvPr>
            <p:cNvPicPr>
              <a:picLocks noChangeAspect="1" noChangeArrowheads="1"/>
            </p:cNvPicPr>
            <p:nvPr/>
          </p:nvPicPr>
          <p:blipFill>
            <a:blip r:embed="rId17">
              <a:alphaModFix amt="50000"/>
              <a:extLst>
                <a:ext uri="{BEBA8EAE-BF5A-486C-A8C5-ECC9F3942E4B}">
                  <a14:imgProps xmlns:a14="http://schemas.microsoft.com/office/drawing/2010/main">
                    <a14:imgLayer r:embed="rId1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9335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Tree>
    <p:extLst>
      <p:ext uri="{BB962C8B-B14F-4D97-AF65-F5344CB8AC3E}">
        <p14:creationId xmlns:p14="http://schemas.microsoft.com/office/powerpoint/2010/main" val="1515397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44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Tree>
    <p:extLst>
      <p:ext uri="{BB962C8B-B14F-4D97-AF65-F5344CB8AC3E}">
        <p14:creationId xmlns:p14="http://schemas.microsoft.com/office/powerpoint/2010/main" val="1377187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0483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Tree>
    <p:extLst>
      <p:ext uri="{BB962C8B-B14F-4D97-AF65-F5344CB8AC3E}">
        <p14:creationId xmlns:p14="http://schemas.microsoft.com/office/powerpoint/2010/main" val="173982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2775117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83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0100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111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70713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5509200"/>
          </a:xfrm>
          <a:prstGeom prst="rect">
            <a:avLst/>
          </a:prstGeom>
          <a:noFill/>
        </p:spPr>
        <p:txBody>
          <a:bodyPr wrap="square" rtlCol="0">
            <a:spAutoFit/>
          </a:bodyPr>
          <a:lstStyle/>
          <a:p>
            <a:r>
              <a:rPr lang="en-US" sz="4400" b="1" dirty="0">
                <a:solidFill>
                  <a:schemeClr val="accent1">
                    <a:lumMod val="75000"/>
                  </a:schemeClr>
                </a:solidFill>
              </a:rPr>
              <a:t>Events</a:t>
            </a:r>
            <a:r>
              <a:rPr lang="en-US" sz="4400" b="1" dirty="0"/>
              <a:t> in our lives can be</a:t>
            </a:r>
            <a:r>
              <a:rPr lang="en-US" sz="4400" dirty="0"/>
              <a:t>:</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chemeClr val="accent1">
                    <a:lumMod val="75000"/>
                  </a:schemeClr>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br>
              <a:rPr lang="en-US" sz="3200" dirty="0">
                <a:solidFill>
                  <a:srgbClr val="7030A0"/>
                </a:solidFill>
              </a:rPr>
            </a:br>
            <a:endParaRPr lang="en-US" sz="32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11">
            <a:alphaModFix amt="20000"/>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28691" t="2240" r="31190" b="2240"/>
          <a:stretch/>
        </p:blipFill>
        <p:spPr>
          <a:xfrm>
            <a:off x="7300686" y="0"/>
            <a:ext cx="4891314" cy="6858000"/>
          </a:xfrm>
          <a:prstGeom prst="rect">
            <a:avLst/>
          </a:prstGeom>
        </p:spPr>
      </p:pic>
      <p:pic>
        <p:nvPicPr>
          <p:cNvPr id="19" name="Picture 18" descr="A person pointing at the camera&#10;&#10;Description automatically generated">
            <a:extLst>
              <a:ext uri="{FF2B5EF4-FFF2-40B4-BE49-F238E27FC236}">
                <a16:creationId xmlns:a16="http://schemas.microsoft.com/office/drawing/2014/main" id="{24DE37D1-4694-5206-BD9D-909B10B3F86F}"/>
              </a:ext>
            </a:extLst>
          </p:cNvPr>
          <p:cNvPicPr>
            <a:picLocks noChangeAspect="1"/>
          </p:cNvPicPr>
          <p:nvPr/>
        </p:nvPicPr>
        <p:blipFill>
          <a:blip r:embed="rId13">
            <a:alphaModFix amt="50000"/>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16F4FDD4-C991-7F81-8E48-0C7E40CDBA10}"/>
              </a:ext>
            </a:extLst>
          </p:cNvPr>
          <p:cNvPicPr>
            <a:picLocks noChangeAspect="1"/>
          </p:cNvPicPr>
          <p:nvPr/>
        </p:nvPicPr>
        <p:blipFill>
          <a:blip r:embed="rId15">
            <a:alphaModFix amt="50000"/>
            <a:extLst>
              <a:ext uri="{BEBA8EAE-BF5A-486C-A8C5-ECC9F3942E4B}">
                <a14:imgProps xmlns:a14="http://schemas.microsoft.com/office/drawing/2010/main">
                  <a14:imgLayer r:embed="rId16">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grpSp>
        <p:nvGrpSpPr>
          <p:cNvPr id="4" name="Group 3">
            <a:extLst>
              <a:ext uri="{FF2B5EF4-FFF2-40B4-BE49-F238E27FC236}">
                <a16:creationId xmlns:a16="http://schemas.microsoft.com/office/drawing/2014/main" id="{9D4DBB17-88D2-EE24-E3E1-8A089915105D}"/>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5" name="Picture 4">
              <a:extLst>
                <a:ext uri="{FF2B5EF4-FFF2-40B4-BE49-F238E27FC236}">
                  <a16:creationId xmlns:a16="http://schemas.microsoft.com/office/drawing/2014/main" id="{0C507D75-3B4D-B65C-7EF4-8FF213F56B5A}"/>
                </a:ext>
              </a:extLst>
            </p:cNvPr>
            <p:cNvPicPr>
              <a:picLocks noChangeAspect="1"/>
            </p:cNvPicPr>
            <p:nvPr/>
          </p:nvPicPr>
          <p:blipFill>
            <a:blip r:embed="rId18">
              <a:alphaModFix amt="50000"/>
            </a:blip>
            <a:stretch>
              <a:fillRect/>
            </a:stretch>
          </p:blipFill>
          <p:spPr>
            <a:xfrm>
              <a:off x="-2549825" y="4424517"/>
              <a:ext cx="2889754" cy="6108721"/>
            </a:xfrm>
            <a:prstGeom prst="roundRect">
              <a:avLst/>
            </a:prstGeom>
          </p:spPr>
        </p:pic>
        <p:pic>
          <p:nvPicPr>
            <p:cNvPr id="6" name="Picture 2" descr="Google Pixel 7 Pro - Snow">
              <a:extLst>
                <a:ext uri="{FF2B5EF4-FFF2-40B4-BE49-F238E27FC236}">
                  <a16:creationId xmlns:a16="http://schemas.microsoft.com/office/drawing/2014/main" id="{B2B68456-AFBC-3FB5-7C71-22AA440CC8C1}"/>
                </a:ext>
              </a:extLst>
            </p:cNvPr>
            <p:cNvPicPr>
              <a:picLocks noChangeAspect="1" noChangeArrowheads="1"/>
            </p:cNvPicPr>
            <p:nvPr/>
          </p:nvPicPr>
          <p:blipFill>
            <a:blip r:embed="rId19">
              <a:alphaModFix amt="50000"/>
              <a:extLst>
                <a:ext uri="{BEBA8EAE-BF5A-486C-A8C5-ECC9F3942E4B}">
                  <a14:imgProps xmlns:a14="http://schemas.microsoft.com/office/drawing/2010/main">
                    <a14:imgLayer r:embed="rId20">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2352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890086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762924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a:t>
            </a:r>
            <a:r>
              <a:rPr lang="en-US" b="1" i="1" u="sng" dirty="0">
                <a:ea typeface="Calibri"/>
                <a:cs typeface="Calibri"/>
              </a:rPr>
              <a:t>does not</a:t>
            </a:r>
            <a:r>
              <a:rPr lang="en-US" dirty="0">
                <a:ea typeface="Calibri"/>
                <a:cs typeface="Calibri"/>
              </a:rPr>
              <a:t> mean that the effect is not present, but that the association between the two topics is likely very overstated.</a:t>
            </a:r>
            <a:endParaRPr lang="en-US"/>
          </a:p>
          <a:p>
            <a:endParaRPr lang="en-US" dirty="0">
              <a:ea typeface="Calibri"/>
              <a:cs typeface="Calibri"/>
            </a:endParaRPr>
          </a:p>
        </p:txBody>
      </p:sp>
    </p:spTree>
    <p:extLst>
      <p:ext uri="{BB962C8B-B14F-4D97-AF65-F5344CB8AC3E}">
        <p14:creationId xmlns:p14="http://schemas.microsoft.com/office/powerpoint/2010/main" val="918364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938" y="190387"/>
            <a:ext cx="10829927" cy="6231820"/>
          </a:xfrm>
          <a:prstGeom prst="rect">
            <a:avLst/>
          </a:prstGeom>
        </p:spPr>
      </p:pic>
    </p:spTree>
    <p:extLst>
      <p:ext uri="{BB962C8B-B14F-4D97-AF65-F5344CB8AC3E}">
        <p14:creationId xmlns:p14="http://schemas.microsoft.com/office/powerpoint/2010/main" val="2372138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970736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76116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solidFill>
                  <a:schemeClr val="accent6">
                    <a:lumMod val="20000"/>
                    <a:lumOff val="80000"/>
                  </a:schemeClr>
                </a:solidFill>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solidFill>
                <a:schemeClr val="accent6">
                  <a:lumMod val="20000"/>
                  <a:lumOff val="80000"/>
                </a:schemeClr>
              </a:solidFill>
            </a:endParaRPr>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781382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16855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4713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872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6001643"/>
          </a:xfrm>
          <a:prstGeom prst="rect">
            <a:avLst/>
          </a:prstGeom>
          <a:noFill/>
        </p:spPr>
        <p:txBody>
          <a:bodyPr wrap="square" rtlCol="0">
            <a:spAutoFit/>
          </a:bodyPr>
          <a:lstStyle/>
          <a:p>
            <a:r>
              <a:rPr lang="en-US" sz="4400" b="1" dirty="0">
                <a:solidFill>
                  <a:schemeClr val="accent1">
                    <a:lumMod val="75000"/>
                  </a:schemeClr>
                </a:solidFill>
              </a:rPr>
              <a:t>Events</a:t>
            </a:r>
            <a:r>
              <a:rPr lang="en-US" sz="4400" b="1" dirty="0"/>
              <a:t> in our lives can be</a:t>
            </a:r>
            <a:r>
              <a:rPr lang="en-US" sz="4400" dirty="0"/>
              <a:t>:</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chemeClr val="accent1">
                    <a:lumMod val="75000"/>
                  </a:schemeClr>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chemeClr val="accent1">
                    <a:lumMod val="75000"/>
                  </a:schemeClr>
                </a:solidFill>
              </a:rPr>
              <a:t>Compounded</a:t>
            </a:r>
            <a:br>
              <a:rPr lang="en-US" sz="3200" dirty="0">
                <a:solidFill>
                  <a:srgbClr val="7030A0"/>
                </a:solidFill>
              </a:rPr>
            </a:br>
            <a:endParaRPr lang="en-US" sz="32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13">
            <a:alphaModFix amt="20000"/>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28691" t="2240" r="31190" b="2240"/>
          <a:stretch/>
        </p:blipFill>
        <p:spPr>
          <a:xfrm>
            <a:off x="7300686" y="0"/>
            <a:ext cx="4891314" cy="6858000"/>
          </a:xfrm>
          <a:prstGeom prst="rect">
            <a:avLst/>
          </a:prstGeom>
        </p:spPr>
      </p:pic>
      <p:pic>
        <p:nvPicPr>
          <p:cNvPr id="19" name="Picture 18" descr="A person pointing at the camera&#10;&#10;Description automatically generated">
            <a:extLst>
              <a:ext uri="{FF2B5EF4-FFF2-40B4-BE49-F238E27FC236}">
                <a16:creationId xmlns:a16="http://schemas.microsoft.com/office/drawing/2014/main" id="{24DE37D1-4694-5206-BD9D-909B10B3F86F}"/>
              </a:ext>
            </a:extLst>
          </p:cNvPr>
          <p:cNvPicPr>
            <a:picLocks noChangeAspect="1"/>
          </p:cNvPicPr>
          <p:nvPr/>
        </p:nvPicPr>
        <p:blipFill>
          <a:blip r:embed="rId15">
            <a:alphaModFix amt="50000"/>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16F4FDD4-C991-7F81-8E48-0C7E40CDBA10}"/>
              </a:ext>
            </a:extLst>
          </p:cNvPr>
          <p:cNvPicPr>
            <a:picLocks noChangeAspect="1"/>
          </p:cNvPicPr>
          <p:nvPr/>
        </p:nvPicPr>
        <p:blipFill>
          <a:blip r:embed="rId17">
            <a:alphaModFix amt="50000"/>
            <a:extLst>
              <a:ext uri="{BEBA8EAE-BF5A-486C-A8C5-ECC9F3942E4B}">
                <a14:imgProps xmlns:a14="http://schemas.microsoft.com/office/drawing/2010/main">
                  <a14:imgLayer r:embed="rId18">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grpSp>
        <p:nvGrpSpPr>
          <p:cNvPr id="4" name="Group 3">
            <a:extLst>
              <a:ext uri="{FF2B5EF4-FFF2-40B4-BE49-F238E27FC236}">
                <a16:creationId xmlns:a16="http://schemas.microsoft.com/office/drawing/2014/main" id="{9D4DBB17-88D2-EE24-E3E1-8A089915105D}"/>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5" name="Picture 4">
              <a:extLst>
                <a:ext uri="{FF2B5EF4-FFF2-40B4-BE49-F238E27FC236}">
                  <a16:creationId xmlns:a16="http://schemas.microsoft.com/office/drawing/2014/main" id="{0C507D75-3B4D-B65C-7EF4-8FF213F56B5A}"/>
                </a:ext>
              </a:extLst>
            </p:cNvPr>
            <p:cNvPicPr>
              <a:picLocks noChangeAspect="1"/>
            </p:cNvPicPr>
            <p:nvPr/>
          </p:nvPicPr>
          <p:blipFill>
            <a:blip r:embed="rId20">
              <a:alphaModFix amt="50000"/>
            </a:blip>
            <a:stretch>
              <a:fillRect/>
            </a:stretch>
          </p:blipFill>
          <p:spPr>
            <a:xfrm>
              <a:off x="-2549825" y="4424517"/>
              <a:ext cx="2889754" cy="6108721"/>
            </a:xfrm>
            <a:prstGeom prst="roundRect">
              <a:avLst/>
            </a:prstGeom>
          </p:spPr>
        </p:pic>
        <p:pic>
          <p:nvPicPr>
            <p:cNvPr id="6" name="Picture 2" descr="Google Pixel 7 Pro - Snow">
              <a:extLst>
                <a:ext uri="{FF2B5EF4-FFF2-40B4-BE49-F238E27FC236}">
                  <a16:creationId xmlns:a16="http://schemas.microsoft.com/office/drawing/2014/main" id="{B2B68456-AFBC-3FB5-7C71-22AA440CC8C1}"/>
                </a:ext>
              </a:extLst>
            </p:cNvPr>
            <p:cNvPicPr>
              <a:picLocks noChangeAspect="1" noChangeArrowheads="1"/>
            </p:cNvPicPr>
            <p:nvPr/>
          </p:nvPicPr>
          <p:blipFill>
            <a:blip r:embed="rId21">
              <a:alphaModFix amt="50000"/>
              <a:extLst>
                <a:ext uri="{BEBA8EAE-BF5A-486C-A8C5-ECC9F3942E4B}">
                  <a14:imgProps xmlns:a14="http://schemas.microsoft.com/office/drawing/2010/main">
                    <a14:imgLayer r:embed="rId22">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2603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385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813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10025023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624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Tree>
    <p:extLst>
      <p:ext uri="{BB962C8B-B14F-4D97-AF65-F5344CB8AC3E}">
        <p14:creationId xmlns:p14="http://schemas.microsoft.com/office/powerpoint/2010/main" val="326968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matched Distraction below chance</a:t>
            </a:r>
          </a:p>
          <a:p>
            <a:endParaRPr lang="en-US" dirty="0">
              <a:ea typeface="Calibri"/>
              <a:cs typeface="Calibri"/>
            </a:endParaRPr>
          </a:p>
        </p:txBody>
      </p:sp>
    </p:spTree>
    <p:extLst>
      <p:ext uri="{BB962C8B-B14F-4D97-AF65-F5344CB8AC3E}">
        <p14:creationId xmlns:p14="http://schemas.microsoft.com/office/powerpoint/2010/main" val="1726955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matched Distraction below chance</a:t>
            </a:r>
          </a:p>
          <a:p>
            <a:endParaRPr lang="en-US" dirty="0">
              <a:ea typeface="Calibri"/>
              <a:cs typeface="Calibri"/>
            </a:endParaRPr>
          </a:p>
        </p:txBody>
      </p:sp>
    </p:spTree>
    <p:extLst>
      <p:ext uri="{BB962C8B-B14F-4D97-AF65-F5344CB8AC3E}">
        <p14:creationId xmlns:p14="http://schemas.microsoft.com/office/powerpoint/2010/main" val="849030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351332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A reemergence of canonical regulation relationships during Study 2 raises the question of the influence environmental affordances, such as time to process, in everyday self-regulation to threat </a:t>
            </a:r>
          </a:p>
          <a:p>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31084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Conducted online using horror movie stimuli</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968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pic>
        <p:nvPicPr>
          <p:cNvPr id="27" name="Picture 26" descr="A person standing in a dark hallway with a light shining through a metal gate&#10;&#10;Description automatically generated">
            <a:extLst>
              <a:ext uri="{FF2B5EF4-FFF2-40B4-BE49-F238E27FC236}">
                <a16:creationId xmlns:a16="http://schemas.microsoft.com/office/drawing/2014/main" id="{CEEE77E0-E762-BDC1-6CA0-2D1D45EE1E73}"/>
              </a:ext>
            </a:extLst>
          </p:cNvPr>
          <p:cNvPicPr>
            <a:picLocks noChangeAspect="1"/>
          </p:cNvPicPr>
          <p:nvPr/>
        </p:nvPicPr>
        <p:blipFill rotWithShape="1">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8691" t="2240" r="31190" b="2240"/>
          <a:stretch/>
        </p:blipFill>
        <p:spPr>
          <a:xfrm>
            <a:off x="0" y="0"/>
            <a:ext cx="4891314" cy="6858000"/>
          </a:xfrm>
          <a:prstGeom prst="rect">
            <a:avLst/>
          </a:prstGeom>
        </p:spPr>
      </p:pic>
      <p:grpSp>
        <p:nvGrpSpPr>
          <p:cNvPr id="28" name="Group 27">
            <a:extLst>
              <a:ext uri="{FF2B5EF4-FFF2-40B4-BE49-F238E27FC236}">
                <a16:creationId xmlns:a16="http://schemas.microsoft.com/office/drawing/2014/main" id="{C9B58F89-7DC2-2DCC-E1C5-E17D5F7E7CCC}"/>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9" name="Picture 28">
              <a:extLst>
                <a:ext uri="{FF2B5EF4-FFF2-40B4-BE49-F238E27FC236}">
                  <a16:creationId xmlns:a16="http://schemas.microsoft.com/office/drawing/2014/main" id="{19C2FB17-2701-4623-5F36-6B88BDB0B6F6}"/>
                </a:ext>
              </a:extLst>
            </p:cNvPr>
            <p:cNvPicPr>
              <a:picLocks noChangeAspect="1"/>
            </p:cNvPicPr>
            <p:nvPr/>
          </p:nvPicPr>
          <p:blipFill>
            <a:blip r:embed="rId6"/>
            <a:stretch>
              <a:fillRect/>
            </a:stretch>
          </p:blipFill>
          <p:spPr>
            <a:xfrm>
              <a:off x="-2549825" y="4424517"/>
              <a:ext cx="2889754" cy="6108721"/>
            </a:xfrm>
            <a:prstGeom prst="roundRect">
              <a:avLst/>
            </a:prstGeom>
          </p:spPr>
        </p:pic>
        <p:pic>
          <p:nvPicPr>
            <p:cNvPr id="30" name="Picture 2" descr="Google Pixel 7 Pro - Snow">
              <a:extLst>
                <a:ext uri="{FF2B5EF4-FFF2-40B4-BE49-F238E27FC236}">
                  <a16:creationId xmlns:a16="http://schemas.microsoft.com/office/drawing/2014/main" id="{67CF65B4-69D7-6C78-DD18-38A5AE8B6B4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descr="A person pointing at the camera&#10;&#10;Description automatically generated">
            <a:extLst>
              <a:ext uri="{FF2B5EF4-FFF2-40B4-BE49-F238E27FC236}">
                <a16:creationId xmlns:a16="http://schemas.microsoft.com/office/drawing/2014/main" id="{D7C2B1F9-D9CF-AB19-C59D-1D08E2058D9C}"/>
              </a:ext>
            </a:extLst>
          </p:cNvPr>
          <p:cNvPicPr>
            <a:picLocks noChangeAspect="1"/>
          </p:cNvPicPr>
          <p:nvPr/>
        </p:nvPicPr>
        <p:blipFill>
          <a:blip r:embed="rId9">
            <a:alphaModFix amt="50000"/>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32" name="Picture 31" descr="A person in a hood holding a knife&#10;&#10;Description automatically generated">
            <a:extLst>
              <a:ext uri="{FF2B5EF4-FFF2-40B4-BE49-F238E27FC236}">
                <a16:creationId xmlns:a16="http://schemas.microsoft.com/office/drawing/2014/main" id="{45CD914E-66B0-190A-6321-EB2CCCFC140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33" name="Graphic 32" descr="Magnifying glass with solid fill">
            <a:extLst>
              <a:ext uri="{FF2B5EF4-FFF2-40B4-BE49-F238E27FC236}">
                <a16:creationId xmlns:a16="http://schemas.microsoft.com/office/drawing/2014/main" id="{855538F6-2A0D-B250-A23B-C7553D4B19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8987" y="1009399"/>
            <a:ext cx="5903037" cy="6031124"/>
          </a:xfrm>
          <a:prstGeom prst="rect">
            <a:avLst/>
          </a:prstGeom>
        </p:spPr>
      </p:pic>
    </p:spTree>
    <p:extLst>
      <p:ext uri="{BB962C8B-B14F-4D97-AF65-F5344CB8AC3E}">
        <p14:creationId xmlns:p14="http://schemas.microsoft.com/office/powerpoint/2010/main" val="259083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4722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847207"/>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Seeks to disentangle the forecasting/experiencing and stimulation –level 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9681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82</a:t>
            </a:fld>
            <a:endParaRPr lang="en-US"/>
          </a:p>
        </p:txBody>
      </p:sp>
    </p:spTree>
    <p:extLst>
      <p:ext uri="{BB962C8B-B14F-4D97-AF65-F5344CB8AC3E}">
        <p14:creationId xmlns:p14="http://schemas.microsoft.com/office/powerpoint/2010/main" val="1284821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83</a:t>
            </a:fld>
            <a:endParaRPr lang="en-US"/>
          </a:p>
        </p:txBody>
      </p:sp>
    </p:spTree>
    <p:extLst>
      <p:ext uri="{BB962C8B-B14F-4D97-AF65-F5344CB8AC3E}">
        <p14:creationId xmlns:p14="http://schemas.microsoft.com/office/powerpoint/2010/main" val="7465970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84</a:t>
            </a:fld>
            <a:endParaRPr lang="en-US"/>
          </a:p>
        </p:txBody>
      </p:sp>
    </p:spTree>
    <p:extLst>
      <p:ext uri="{BB962C8B-B14F-4D97-AF65-F5344CB8AC3E}">
        <p14:creationId xmlns:p14="http://schemas.microsoft.com/office/powerpoint/2010/main" val="5550167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85</a:t>
            </a:fld>
            <a:endParaRPr lang="en-US"/>
          </a:p>
        </p:txBody>
      </p:sp>
    </p:spTree>
    <p:extLst>
      <p:ext uri="{BB962C8B-B14F-4D97-AF65-F5344CB8AC3E}">
        <p14:creationId xmlns:p14="http://schemas.microsoft.com/office/powerpoint/2010/main" val="3664630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86</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5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87</a:t>
            </a:fld>
            <a:endParaRPr lang="en-US"/>
          </a:p>
        </p:txBody>
      </p:sp>
    </p:spTree>
    <p:extLst>
      <p:ext uri="{BB962C8B-B14F-4D97-AF65-F5344CB8AC3E}">
        <p14:creationId xmlns:p14="http://schemas.microsoft.com/office/powerpoint/2010/main" val="14356971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88</a:t>
            </a:fld>
            <a:endParaRPr lang="en-US"/>
          </a:p>
        </p:txBody>
      </p:sp>
    </p:spTree>
    <p:extLst>
      <p:ext uri="{BB962C8B-B14F-4D97-AF65-F5344CB8AC3E}">
        <p14:creationId xmlns:p14="http://schemas.microsoft.com/office/powerpoint/2010/main" val="2100862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293273" y="2705725"/>
            <a:ext cx="4304768" cy="1938992"/>
          </a:xfrm>
          <a:prstGeom prst="rect">
            <a:avLst/>
          </a:prstGeom>
          <a:noFill/>
        </p:spPr>
        <p:txBody>
          <a:bodyPr wrap="none" rtlCol="0">
            <a:spAutoFit/>
          </a:bodyPr>
          <a:lstStyle/>
          <a:p>
            <a:pPr algn="ctr"/>
            <a:r>
              <a:rPr lang="en-US" sz="6000" b="1" dirty="0"/>
              <a:t>Where to go </a:t>
            </a:r>
            <a:br>
              <a:rPr lang="en-US" sz="6000" b="1" dirty="0"/>
            </a:br>
            <a:r>
              <a:rPr lang="en-US" sz="6000" b="1" dirty="0"/>
              <a:t>from here?</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382286"/>
            <a:ext cx="5445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ea typeface="Calibri" panose="020F0502020204030204"/>
                <a:cs typeface="Calibri" panose="020F0502020204030204"/>
              </a:rPr>
              <a:t>Greater study of environmental affordances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naturalistic or high-immersion experiments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meta-analyses to establish construct validity</a:t>
            </a:r>
          </a:p>
          <a:p>
            <a:endParaRPr lang="en-US" dirty="0"/>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6645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pic>
        <p:nvPicPr>
          <p:cNvPr id="8" name="Picture 7" descr="A person standing in a dark hallway with a light shining through a metal gate&#10;&#10;Description automatically generated">
            <a:extLst>
              <a:ext uri="{FF2B5EF4-FFF2-40B4-BE49-F238E27FC236}">
                <a16:creationId xmlns:a16="http://schemas.microsoft.com/office/drawing/2014/main" id="{5CC9CD9D-F7C7-A494-2CCB-8E23156F98A4}"/>
              </a:ext>
            </a:extLst>
          </p:cNvPr>
          <p:cNvPicPr>
            <a:picLocks noChangeAspect="1"/>
          </p:cNvPicPr>
          <p:nvPr/>
        </p:nvPicPr>
        <p:blipFill rotWithShape="1">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8691" t="2240" r="31190" b="2240"/>
          <a:stretch/>
        </p:blipFill>
        <p:spPr>
          <a:xfrm>
            <a:off x="0" y="0"/>
            <a:ext cx="4891314" cy="6858000"/>
          </a:xfrm>
          <a:prstGeom prst="rect">
            <a:avLst/>
          </a:prstGeom>
        </p:spPr>
      </p:pic>
      <p:grpSp>
        <p:nvGrpSpPr>
          <p:cNvPr id="9" name="Group 8">
            <a:extLst>
              <a:ext uri="{FF2B5EF4-FFF2-40B4-BE49-F238E27FC236}">
                <a16:creationId xmlns:a16="http://schemas.microsoft.com/office/drawing/2014/main" id="{95F76DD6-74D3-7D31-EEE4-85A09813CDB8}"/>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1" name="Picture 10">
              <a:extLst>
                <a:ext uri="{FF2B5EF4-FFF2-40B4-BE49-F238E27FC236}">
                  <a16:creationId xmlns:a16="http://schemas.microsoft.com/office/drawing/2014/main" id="{932B1206-5E8D-61EA-A385-502F3AA72427}"/>
                </a:ext>
              </a:extLst>
            </p:cNvPr>
            <p:cNvPicPr>
              <a:picLocks noChangeAspect="1"/>
            </p:cNvPicPr>
            <p:nvPr/>
          </p:nvPicPr>
          <p:blipFill>
            <a:blip r:embed="rId6"/>
            <a:stretch>
              <a:fillRect/>
            </a:stretch>
          </p:blipFill>
          <p:spPr>
            <a:xfrm>
              <a:off x="-2549825" y="4424517"/>
              <a:ext cx="2889754" cy="6108721"/>
            </a:xfrm>
            <a:prstGeom prst="roundRect">
              <a:avLst/>
            </a:prstGeom>
          </p:spPr>
        </p:pic>
        <p:pic>
          <p:nvPicPr>
            <p:cNvPr id="12" name="Picture 2" descr="Google Pixel 7 Pro - Snow">
              <a:extLst>
                <a:ext uri="{FF2B5EF4-FFF2-40B4-BE49-F238E27FC236}">
                  <a16:creationId xmlns:a16="http://schemas.microsoft.com/office/drawing/2014/main" id="{6FEC45CF-67A7-A259-F5E9-C276B661347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person pointing at the camera&#10;&#10;Description automatically generated">
            <a:extLst>
              <a:ext uri="{FF2B5EF4-FFF2-40B4-BE49-F238E27FC236}">
                <a16:creationId xmlns:a16="http://schemas.microsoft.com/office/drawing/2014/main" id="{5AABF23A-9DB7-C49A-0007-7F5A83CF28E6}"/>
              </a:ext>
            </a:extLst>
          </p:cNvPr>
          <p:cNvPicPr>
            <a:picLocks noChangeAspect="1"/>
          </p:cNvPicPr>
          <p:nvPr/>
        </p:nvPicPr>
        <p:blipFill>
          <a:blip r:embed="rId9">
            <a:alphaModFix amt="50000"/>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4" name="Picture 13" descr="A person in a hood holding a knife&#10;&#10;Description automatically generated">
            <a:extLst>
              <a:ext uri="{FF2B5EF4-FFF2-40B4-BE49-F238E27FC236}">
                <a16:creationId xmlns:a16="http://schemas.microsoft.com/office/drawing/2014/main" id="{F656546F-2191-4D39-DBDA-5E1B7055083A}"/>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15" name="Graphic 14" descr="Magnifying glass with solid fill">
            <a:extLst>
              <a:ext uri="{FF2B5EF4-FFF2-40B4-BE49-F238E27FC236}">
                <a16:creationId xmlns:a16="http://schemas.microsoft.com/office/drawing/2014/main" id="{85326DF4-4B78-19A5-42DC-3125445541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8987" y="1009399"/>
            <a:ext cx="5903037" cy="6031124"/>
          </a:xfrm>
          <a:prstGeom prst="rect">
            <a:avLst/>
          </a:prstGeom>
        </p:spPr>
      </p:pic>
      <p:pic>
        <p:nvPicPr>
          <p:cNvPr id="21" name="Picture 20">
            <a:extLst>
              <a:ext uri="{FF2B5EF4-FFF2-40B4-BE49-F238E27FC236}">
                <a16:creationId xmlns:a16="http://schemas.microsoft.com/office/drawing/2014/main" id="{A4F7C80B-0FB8-C4B5-FE62-AA371AF70EFC}"/>
              </a:ext>
            </a:extLst>
          </p:cNvPr>
          <p:cNvPicPr>
            <a:picLocks noChangeAspect="1"/>
          </p:cNvPicPr>
          <p:nvPr/>
        </p:nvPicPr>
        <p:blipFill>
          <a:blip r:embed="rId16"/>
          <a:stretch>
            <a:fillRect/>
          </a:stretch>
        </p:blipFill>
        <p:spPr>
          <a:xfrm>
            <a:off x="5227412" y="1846971"/>
            <a:ext cx="6641112" cy="1481653"/>
          </a:xfrm>
          <a:prstGeom prst="rect">
            <a:avLst/>
          </a:prstGeom>
        </p:spPr>
      </p:pic>
      <p:pic>
        <p:nvPicPr>
          <p:cNvPr id="22" name="Picture 21">
            <a:extLst>
              <a:ext uri="{FF2B5EF4-FFF2-40B4-BE49-F238E27FC236}">
                <a16:creationId xmlns:a16="http://schemas.microsoft.com/office/drawing/2014/main" id="{22E50B2A-B0A3-802E-1FCF-2CB971955FF3}"/>
              </a:ext>
            </a:extLst>
          </p:cNvPr>
          <p:cNvPicPr>
            <a:picLocks noChangeAspect="1"/>
          </p:cNvPicPr>
          <p:nvPr/>
        </p:nvPicPr>
        <p:blipFill>
          <a:blip r:embed="rId17"/>
          <a:stretch>
            <a:fillRect/>
          </a:stretch>
        </p:blipFill>
        <p:spPr>
          <a:xfrm>
            <a:off x="5227412" y="3643145"/>
            <a:ext cx="6641112" cy="953122"/>
          </a:xfrm>
          <a:prstGeom prst="rect">
            <a:avLst/>
          </a:prstGeom>
        </p:spPr>
      </p:pic>
    </p:spTree>
    <p:extLst>
      <p:ext uri="{BB962C8B-B14F-4D97-AF65-F5344CB8AC3E}">
        <p14:creationId xmlns:p14="http://schemas.microsoft.com/office/powerpoint/2010/main" val="25032081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676679" y="422941"/>
            <a:ext cx="3537956" cy="584775"/>
          </a:xfrm>
          <a:prstGeom prst="rect">
            <a:avLst/>
          </a:prstGeom>
          <a:noFill/>
        </p:spPr>
        <p:txBody>
          <a:bodyPr wrap="none" rtlCol="0">
            <a:spAutoFit/>
          </a:bodyPr>
          <a:lstStyle/>
          <a:p>
            <a:pPr algn="ctr"/>
            <a:r>
              <a:rPr lang="en-US" sz="3200" b="1" dirty="0"/>
              <a:t>When threats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730991"/>
            <a:ext cx="54457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A reemergence of canonical regulation relationships during Study 2 raises the question of the influence environmental affordances, such as time to process, in everyday self-regulation to threat </a:t>
            </a:r>
          </a:p>
          <a:p>
            <a:endParaRPr lang="en-US" dirty="0"/>
          </a:p>
          <a:p>
            <a:pPr marL="285750" indent="-285750">
              <a:buFont typeface="Arial"/>
              <a:buChar char="•"/>
            </a:pPr>
            <a:endParaRPr lang="en-US" dirty="0">
              <a:ea typeface="Calibri" panose="020F0502020204030204"/>
              <a:cs typeface="Calibri" panose="020F0502020204030204"/>
            </a:endParaRPr>
          </a:p>
        </p:txBody>
      </p:sp>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4">
                  <a:extLst>
                    <a:ext uri="{96DAC541-7B7A-43D3-8B79-37D633B846F1}">
                      <asvg:svgBlip xmlns:asvg="http://schemas.microsoft.com/office/drawing/2016/SVG/main" r:embed="rId5"/>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6">
                  <a:extLst>
                    <a:ext uri="{96DAC541-7B7A-43D3-8B79-37D633B846F1}">
                      <asvg:svgBlip xmlns:asvg="http://schemas.microsoft.com/office/drawing/2016/SVG/main" r:embed="rId7"/>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8">
                  <a:extLst>
                    <a:ext uri="{96DAC541-7B7A-43D3-8B79-37D633B846F1}">
                      <asvg:svgBlip xmlns:asvg="http://schemas.microsoft.com/office/drawing/2016/SVG/main" r:embed="rId9"/>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0">
                  <a:extLst>
                    <a:ext uri="{96DAC541-7B7A-43D3-8B79-37D633B846F1}">
                      <asvg:svgBlip xmlns:asvg="http://schemas.microsoft.com/office/drawing/2016/SVG/main" r:embed="rId11"/>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2">
                  <a:extLst>
                    <a:ext uri="{96DAC541-7B7A-43D3-8B79-37D633B846F1}">
                      <asvg:svgBlip xmlns:asvg="http://schemas.microsoft.com/office/drawing/2016/SVG/main" r:embed="rId13"/>
                    </a:ext>
                  </a:extLst>
                </a:blip>
              </a:buBlip>
            </a:pPr>
            <a:r>
              <a:rPr lang="en-US" sz="3200" b="1" spc="200" dirty="0">
                <a:solidFill>
                  <a:schemeClr val="accent1">
                    <a:lumMod val="75000"/>
                  </a:schemeClr>
                </a:solidFill>
              </a:rPr>
              <a:t>Compounded</a:t>
            </a: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1505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pic>
        <p:nvPicPr>
          <p:cNvPr id="4" name="Picture 8" descr="PHOTOS: Terror Behind The Walls at Eastern State Penitentiary">
            <a:extLst>
              <a:ext uri="{FF2B5EF4-FFF2-40B4-BE49-F238E27FC236}">
                <a16:creationId xmlns:a16="http://schemas.microsoft.com/office/drawing/2014/main" id="{F7E70E67-A5D2-E10A-3C7B-684575D952D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0" b="99750" l="17667" r="87667">
                        <a14:foregroundMark x1="49000" y1="25750" x2="58167" y2="14750"/>
                        <a14:foregroundMark x1="58167" y1="14750" x2="63333" y2="91500"/>
                        <a14:foregroundMark x1="63333" y1="91500" x2="70000" y2="79000"/>
                        <a14:foregroundMark x1="70000" y1="79000" x2="71500" y2="97000"/>
                        <a14:foregroundMark x1="71500" y1="97000" x2="68333" y2="3250"/>
                        <a14:foregroundMark x1="40667" y1="3250" x2="48167" y2="99750"/>
                        <a14:foregroundMark x1="48167" y1="99750" x2="48167" y2="99750"/>
                        <a14:foregroundMark x1="43833" y1="48750" x2="42000" y2="70750"/>
                        <a14:foregroundMark x1="44167" y1="48750" x2="41500" y2="45250"/>
                        <a14:foregroundMark x1="42333" y1="49750" x2="40167" y2="50000"/>
                        <a14:foregroundMark x1="28500" y1="1750" x2="34667" y2="98500"/>
                        <a14:foregroundMark x1="25333" y1="97750" x2="17667" y2="4000"/>
                        <a14:foregroundMark x1="18167" y1="2000" x2="18833" y2="10750"/>
                        <a14:foregroundMark x1="19333" y1="14750" x2="19833" y2="20750"/>
                        <a14:foregroundMark x1="24000" y1="89000" x2="24333" y2="98500"/>
                        <a14:foregroundMark x1="53667" y1="87250" x2="54833" y2="98000"/>
                        <a14:foregroundMark x1="75667" y1="50750" x2="77500" y2="59250"/>
                        <a14:foregroundMark x1="42833" y1="4500" x2="42833" y2="4500"/>
                        <a14:foregroundMark x1="43167" y1="6750" x2="43167" y2="6750"/>
                        <a14:foregroundMark x1="76667" y1="52500" x2="77833" y2="99250"/>
                        <a14:foregroundMark x1="78333" y1="54750" x2="78333" y2="54750"/>
                        <a14:foregroundMark x1="80667" y1="57250" x2="80667" y2="57250"/>
                        <a14:foregroundMark x1="81000" y1="66250" x2="81000" y2="66250"/>
                        <a14:foregroundMark x1="80500" y1="62000" x2="80500" y2="62000"/>
                        <a14:foregroundMark x1="81000" y1="70750" x2="81000" y2="70750"/>
                        <a14:foregroundMark x1="81000" y1="76250" x2="81000" y2="76250"/>
                        <a14:foregroundMark x1="81167" y1="85000" x2="81167" y2="85000"/>
                        <a14:foregroundMark x1="81833" y1="92000" x2="81833" y2="92000"/>
                        <a14:foregroundMark x1="81833" y1="98500" x2="81833" y2="98500"/>
                        <a14:foregroundMark x1="22000" y1="67000" x2="22000" y2="67000"/>
                        <a14:foregroundMark x1="65000" y1="39250" x2="66333" y2="25000"/>
                        <a14:foregroundMark x1="66333" y1="25000" x2="64000" y2="14000"/>
                        <a14:foregroundMark x1="47333" y1="35500" x2="48500" y2="19500"/>
                        <a14:foregroundMark x1="48500" y1="19500" x2="52667" y2="16000"/>
                        <a14:foregroundMark x1="58167" y1="12000" x2="49667" y2="15500"/>
                        <a14:foregroundMark x1="51833" y1="11500" x2="56667" y2="11250"/>
                        <a14:foregroundMark x1="56667" y1="9500" x2="56667" y2="9500"/>
                        <a14:foregroundMark x1="53667" y1="8750" x2="53667" y2="8750"/>
                        <a14:foregroundMark x1="50000" y1="10750" x2="50000" y2="10750"/>
                        <a14:foregroundMark x1="35500" y1="94000" x2="35667" y2="98750"/>
                        <a14:foregroundMark x1="25167" y1="90000" x2="26500" y2="98500"/>
                        <a14:foregroundMark x1="76281" y1="46000" x2="74333" y2="3750"/>
                        <a14:foregroundMark x1="76500" y1="50750" x2="76281" y2="46000"/>
                        <a14:foregroundMark x1="74000" y1="500" x2="74000" y2="500"/>
                        <a14:foregroundMark x1="73833" y1="1750" x2="73833" y2="1750"/>
                        <a14:backgroundMark x1="25667" y1="38500" x2="31000" y2="96500"/>
                        <a14:backgroundMark x1="39333" y1="82250" x2="40667" y2="97750"/>
                        <a14:backgroundMark x1="38667" y1="82250" x2="38667" y2="82250"/>
                        <a14:backgroundMark x1="36000" y1="54750" x2="37500" y2="32500"/>
                        <a14:backgroundMark x1="46000" y1="8750" x2="56667" y2="3250"/>
                        <a14:backgroundMark x1="56667" y1="3250" x2="57333" y2="2500"/>
                        <a14:backgroundMark x1="65667" y1="10500" x2="63500" y2="2000"/>
                        <a14:backgroundMark x1="72000" y1="17500" x2="71500" y2="1750"/>
                        <a14:backgroundMark x1="76667" y1="18000" x2="76000" y2="2000"/>
                        <a14:backgroundMark x1="76000" y1="2000" x2="76500" y2="1750"/>
                        <a14:backgroundMark x1="36000" y1="61500" x2="36000" y2="61500"/>
                        <a14:backgroundMark x1="36500" y1="64750" x2="36500" y2="64750"/>
                        <a14:backgroundMark x1="36500" y1="67500" x2="36500" y2="67500"/>
                        <a14:backgroundMark x1="72833" y1="30750" x2="72833" y2="30750"/>
                        <a14:backgroundMark x1="26167" y1="39750" x2="24000" y2="6000"/>
                        <a14:backgroundMark x1="37000" y1="32250" x2="34333" y2="7250"/>
                        <a14:backgroundMark x1="46000" y1="10750" x2="46000" y2="10750"/>
                        <a14:backgroundMark x1="55833" y1="5750" x2="55833" y2="5750"/>
                        <a14:backgroundMark x1="73000" y1="47000" x2="73000" y2="47000"/>
                        <a14:backgroundMark x1="72500" y1="33750" x2="72500" y2="33750"/>
                        <a14:backgroundMark x1="72167" y1="26250" x2="72167" y2="26250"/>
                        <a14:backgroundMark x1="72500" y1="36500" x2="72500" y2="36500"/>
                        <a14:backgroundMark x1="72833" y1="39250" x2="72833" y2="39250"/>
                        <a14:backgroundMark x1="73000" y1="45000" x2="73000" y2="45000"/>
                        <a14:backgroundMark x1="77833" y1="46000" x2="77833" y2="46000"/>
                      </a14:backgroundRemoval>
                    </a14:imgEffect>
                  </a14:imgLayer>
                </a14:imgProps>
              </a:ext>
              <a:ext uri="{28A0092B-C50C-407E-A947-70E740481C1C}">
                <a14:useLocalDpi xmlns:a14="http://schemas.microsoft.com/office/drawing/2010/main" val="0"/>
              </a:ext>
            </a:extLst>
          </a:blip>
          <a:srcRect l="16952" r="4198" b="-4"/>
          <a:stretch/>
        </p:blipFill>
        <p:spPr bwMode="auto">
          <a:xfrm>
            <a:off x="4543895" y="293427"/>
            <a:ext cx="4323409" cy="366011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8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420686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93</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2789251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94</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3109347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2019 (Study 1)</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a:t>
            </a:r>
            <a:r>
              <a:rPr lang="en-US" b="1" u="sng">
                <a:solidFill>
                  <a:schemeClr val="bg1"/>
                </a:solidFill>
              </a:rPr>
              <a:t>45</a:t>
            </a:r>
            <a:r>
              <a:rPr lang="en-US" b="1">
                <a:solidFill>
                  <a:schemeClr val="bg1"/>
                </a:solidFill>
              </a:rPr>
              <a:t> minute haunted house experience divided into </a:t>
            </a:r>
            <a:r>
              <a:rPr lang="en-US" b="1" u="sng">
                <a:solidFill>
                  <a:schemeClr val="bg1"/>
                </a:solidFill>
              </a:rPr>
              <a:t>six</a:t>
            </a:r>
            <a:r>
              <a:rPr lang="en-US" b="1">
                <a:solidFill>
                  <a:schemeClr val="bg1"/>
                </a:solidFill>
              </a:rPr>
              <a:t> distinctly-themed sections featuring dozens of actors on a pre-determined course filled with traps, fences, props, mazes, etc.</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2022 (Study 2)</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~35 minute haunted house experience divided into </a:t>
            </a:r>
            <a:r>
              <a:rPr lang="en-US" b="1" u="sng">
                <a:solidFill>
                  <a:schemeClr val="bg1"/>
                </a:solidFill>
              </a:rPr>
              <a:t>four</a:t>
            </a:r>
            <a:r>
              <a:rPr lang="en-US" b="1">
                <a:solidFill>
                  <a:schemeClr val="bg1"/>
                </a:solidFill>
              </a:rPr>
              <a:t> distinctly-themed sections featuring dozens of actors on a pre-determined course filled with traps, fences, props, mazes, etc.</a:t>
            </a:r>
          </a:p>
        </p:txBody>
      </p:sp>
      <p:sp>
        <p:nvSpPr>
          <p:cNvPr id="4" name="Rectangle 3">
            <a:extLst>
              <a:ext uri="{FF2B5EF4-FFF2-40B4-BE49-F238E27FC236}">
                <a16:creationId xmlns:a16="http://schemas.microsoft.com/office/drawing/2014/main" id="{A437B161-0E2F-4C9E-0816-81B6B56380C4}"/>
              </a:ext>
            </a:extLst>
          </p:cNvPr>
          <p:cNvSpPr/>
          <p:nvPr/>
        </p:nvSpPr>
        <p:spPr>
          <a:xfrm>
            <a:off x="5740808" y="1068473"/>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RENAMED</a:t>
            </a:r>
          </a:p>
        </p:txBody>
      </p:sp>
      <p:sp>
        <p:nvSpPr>
          <p:cNvPr id="5" name="Rectangle 4">
            <a:extLst>
              <a:ext uri="{FF2B5EF4-FFF2-40B4-BE49-F238E27FC236}">
                <a16:creationId xmlns:a16="http://schemas.microsoft.com/office/drawing/2014/main" id="{E2502997-6D75-6FAA-7355-EFD4BA94137B}"/>
              </a:ext>
            </a:extLst>
          </p:cNvPr>
          <p:cNvSpPr/>
          <p:nvPr/>
        </p:nvSpPr>
        <p:spPr>
          <a:xfrm>
            <a:off x="7605893" y="1961101"/>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
        <p:nvSpPr>
          <p:cNvPr id="6" name="Rectangle 5">
            <a:extLst>
              <a:ext uri="{FF2B5EF4-FFF2-40B4-BE49-F238E27FC236}">
                <a16:creationId xmlns:a16="http://schemas.microsoft.com/office/drawing/2014/main" id="{A0A668DD-53C9-72DF-3BC7-5B6D1ECED658}"/>
              </a:ext>
            </a:extLst>
          </p:cNvPr>
          <p:cNvSpPr/>
          <p:nvPr/>
        </p:nvSpPr>
        <p:spPr>
          <a:xfrm>
            <a:off x="7946978" y="2792044"/>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Tree>
    <p:extLst>
      <p:ext uri="{BB962C8B-B14F-4D97-AF65-F5344CB8AC3E}">
        <p14:creationId xmlns:p14="http://schemas.microsoft.com/office/powerpoint/2010/main" val="38171403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7" name="Graphic 6" descr="Brain in head with solid fill">
            <a:extLst>
              <a:ext uri="{FF2B5EF4-FFF2-40B4-BE49-F238E27FC236}">
                <a16:creationId xmlns:a16="http://schemas.microsoft.com/office/drawing/2014/main" id="{8AFEA6D4-8BFD-B136-D4D5-E3EF4A36BD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619" y="527294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58915D6-E570-6EEC-95D5-CFC7834508EB}"/>
              </a:ext>
            </a:extLst>
          </p:cNvPr>
          <p:cNvSpPr txBox="1"/>
          <p:nvPr/>
        </p:nvSpPr>
        <p:spPr>
          <a:xfrm>
            <a:off x="1841500" y="5500687"/>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fMRI imaging</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3399404208"/>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C56-7470-9269-9A49-80009169FCE1}"/>
              </a:ext>
            </a:extLst>
          </p:cNvPr>
          <p:cNvSpPr>
            <a:spLocks noGrp="1"/>
          </p:cNvSpPr>
          <p:nvPr>
            <p:ph type="title"/>
          </p:nvPr>
        </p:nvSpPr>
        <p:spPr>
          <a:xfrm>
            <a:off x="887024" y="1310174"/>
            <a:ext cx="3274318" cy="4237653"/>
          </a:xfrm>
        </p:spPr>
        <p:txBody>
          <a:bodyPr vert="horz" lIns="91440" tIns="45720" rIns="91440" bIns="45720" rtlCol="0" anchor="ctr">
            <a:normAutofit/>
          </a:bodyPr>
          <a:lstStyle/>
          <a:p>
            <a:r>
              <a:rPr lang="en-US" sz="3200" b="1" kern="1200" dirty="0">
                <a:solidFill>
                  <a:schemeClr val="tx2"/>
                </a:solidFill>
                <a:latin typeface="+mj-lt"/>
                <a:ea typeface="+mj-ea"/>
                <a:cs typeface="+mj-cs"/>
              </a:rPr>
              <a:t>How am I conceptualizing threat in this context?</a:t>
            </a:r>
          </a:p>
        </p:txBody>
      </p:sp>
      <p:graphicFrame>
        <p:nvGraphicFramePr>
          <p:cNvPr id="8" name="TextBox 2">
            <a:extLst>
              <a:ext uri="{FF2B5EF4-FFF2-40B4-BE49-F238E27FC236}">
                <a16:creationId xmlns:a16="http://schemas.microsoft.com/office/drawing/2014/main" id="{013FC805-0C7C-F2B7-4A1E-8E7E78C130F1}"/>
              </a:ext>
            </a:extLst>
          </p:cNvPr>
          <p:cNvGraphicFramePr/>
          <p:nvPr>
            <p:extLst>
              <p:ext uri="{D42A27DB-BD31-4B8C-83A1-F6EECF244321}">
                <p14:modId xmlns:p14="http://schemas.microsoft.com/office/powerpoint/2010/main" val="2626560767"/>
              </p:ext>
            </p:extLst>
          </p:nvPr>
        </p:nvGraphicFramePr>
        <p:xfrm>
          <a:off x="5338564" y="593452"/>
          <a:ext cx="6136348" cy="5664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068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90311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2.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EC752F-0CDF-4A21-BC4E-BB51AB8A3EA9}">
  <ds:schemaRefs>
    <ds:schemaRef ds:uri="b6ee57d5-0dcc-4325-a065-1fb3f73dada0"/>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8dd5b7cb-4fd9-4417-8303-5ed4863aada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581</TotalTime>
  <Words>8079</Words>
  <Application>Microsoft Office PowerPoint</Application>
  <PresentationFormat>Widescreen</PresentationFormat>
  <Paragraphs>1432</Paragraphs>
  <Slides>120</Slides>
  <Notes>106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Data Collected</vt:lpstr>
      <vt:lpstr>How am I conceptualizing threat in this context?</vt:lpstr>
      <vt:lpstr>Data Collected</vt:lpstr>
      <vt:lpstr>Some of these questions were not originally conceptualized through a threat framework specifically</vt:lpstr>
      <vt:lpstr>PowerPoint Presentation</vt:lpstr>
      <vt:lpstr>Memory Under Threat</vt:lpstr>
      <vt:lpstr>Memory Under Threat</vt:lpstr>
      <vt:lpstr>Memory Under Threat</vt:lpstr>
      <vt:lpstr>Memory Under Threat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Billy Mitchell</cp:lastModifiedBy>
  <cp:revision>498</cp:revision>
  <dcterms:created xsi:type="dcterms:W3CDTF">2023-10-09T00:18:54Z</dcterms:created>
  <dcterms:modified xsi:type="dcterms:W3CDTF">2023-11-28T00:44:49Z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